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6" r:id="rId2"/>
    <p:sldId id="268" r:id="rId3"/>
    <p:sldId id="271" r:id="rId4"/>
    <p:sldId id="272" r:id="rId5"/>
    <p:sldId id="267" r:id="rId6"/>
    <p:sldId id="276" r:id="rId7"/>
    <p:sldId id="270" r:id="rId8"/>
    <p:sldId id="277" r:id="rId9"/>
    <p:sldId id="278" r:id="rId10"/>
    <p:sldId id="279" r:id="rId11"/>
    <p:sldId id="280" r:id="rId12"/>
    <p:sldId id="258" r:id="rId13"/>
    <p:sldId id="259" r:id="rId14"/>
    <p:sldId id="281" r:id="rId15"/>
    <p:sldId id="282" r:id="rId16"/>
    <p:sldId id="283" r:id="rId17"/>
    <p:sldId id="284" r:id="rId18"/>
    <p:sldId id="285" r:id="rId19"/>
    <p:sldId id="286" r:id="rId20"/>
    <p:sldId id="288" r:id="rId21"/>
    <p:sldId id="287" r:id="rId22"/>
    <p:sldId id="289" r:id="rId23"/>
    <p:sldId id="266" r:id="rId24"/>
    <p:sldId id="269" r:id="rId2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61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70" autoAdjust="0"/>
    <p:restoredTop sz="72795" autoAdjust="0"/>
  </p:normalViewPr>
  <p:slideViewPr>
    <p:cSldViewPr snapToGrid="0">
      <p:cViewPr varScale="1">
        <p:scale>
          <a:sx n="51" d="100"/>
          <a:sy n="51" d="100"/>
        </p:scale>
        <p:origin x="936" y="7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975A04AE-48DA-497D-80A1-80375F06B56B}" type="datetimeFigureOut">
              <a:rPr lang="en-GB" smtClean="0"/>
              <a:t>29/07/2021</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675335B0-2B3E-449F-B9AA-31E029D839F9}" type="slidenum">
              <a:rPr lang="en-GB" smtClean="0"/>
              <a:t>‹#›</a:t>
            </a:fld>
            <a:endParaRPr lang="en-GB"/>
          </a:p>
        </p:txBody>
      </p:sp>
    </p:spTree>
    <p:extLst>
      <p:ext uri="{BB962C8B-B14F-4D97-AF65-F5344CB8AC3E}">
        <p14:creationId xmlns:p14="http://schemas.microsoft.com/office/powerpoint/2010/main" val="36547360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D965594-0C55-411D-970A-CDD628624D0C}" type="datetimeFigureOut">
              <a:rPr lang="en-GB" smtClean="0"/>
              <a:t>29/07/2021</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AB4743C-8A2E-4C54-BF48-3728378717D1}" type="slidenum">
              <a:rPr lang="en-GB" smtClean="0"/>
              <a:t>‹#›</a:t>
            </a:fld>
            <a:endParaRPr lang="en-GB"/>
          </a:p>
        </p:txBody>
      </p:sp>
    </p:spTree>
    <p:extLst>
      <p:ext uri="{BB962C8B-B14F-4D97-AF65-F5344CB8AC3E}">
        <p14:creationId xmlns:p14="http://schemas.microsoft.com/office/powerpoint/2010/main" val="630124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ncepod.org.uk/2021dysphagia.html"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s://www.ncepod.org.uk/2021dysphagia.html" TargetMode="External"/><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presentation can be used to</a:t>
            </a:r>
            <a:r>
              <a:rPr lang="en-GB" baseline="0" dirty="0"/>
              <a:t> present the principal recommendations from the report ‘Hard to Swallow?’.  This looked at the quality of dysphagia care </a:t>
            </a:r>
            <a:r>
              <a:rPr lang="en-US" baseline="0" dirty="0"/>
              <a:t>provided to patients with Parkinson’s disease aged over 16 years who were admitted to hospital when acutely unwell. </a:t>
            </a:r>
            <a:r>
              <a:rPr lang="en-GB" baseline="0" dirty="0"/>
              <a:t>The study covered the whole of the UK including off-shore islands.</a:t>
            </a:r>
            <a:endParaRPr lang="en-US" baseline="0" dirty="0"/>
          </a:p>
          <a:p>
            <a:endParaRPr lang="en-GB" baseline="0" dirty="0"/>
          </a:p>
          <a:p>
            <a:r>
              <a:rPr lang="en-GB" baseline="0" dirty="0"/>
              <a:t>More information can be found at </a:t>
            </a:r>
            <a:r>
              <a:rPr lang="en-GB" sz="1800" u="sng" dirty="0">
                <a:solidFill>
                  <a:srgbClr val="0563C1"/>
                </a:solidFill>
                <a:effectLst/>
                <a:latin typeface="Calibri" panose="020F0502020204030204" pitchFamily="34" charset="0"/>
                <a:ea typeface="Calibri" panose="020F0502020204030204" pitchFamily="34" charset="0"/>
                <a:hlinkClick r:id="rId3"/>
              </a:rPr>
              <a:t>https://www.ncepod.org.uk/2021dysphagia.html</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a:t>
            </a:fld>
            <a:endParaRPr lang="en-GB"/>
          </a:p>
        </p:txBody>
      </p:sp>
    </p:spTree>
    <p:extLst>
      <p:ext uri="{BB962C8B-B14F-4D97-AF65-F5344CB8AC3E}">
        <p14:creationId xmlns:p14="http://schemas.microsoft.com/office/powerpoint/2010/main" val="39719044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AB4743C-8A2E-4C54-BF48-3728378717D1}" type="slidenum">
              <a:rPr lang="en-GB" smtClean="0"/>
              <a:t>10</a:t>
            </a:fld>
            <a:endParaRPr lang="en-GB"/>
          </a:p>
        </p:txBody>
      </p:sp>
    </p:spTree>
    <p:extLst>
      <p:ext uri="{BB962C8B-B14F-4D97-AF65-F5344CB8AC3E}">
        <p14:creationId xmlns:p14="http://schemas.microsoft.com/office/powerpoint/2010/main" val="22908718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AB4743C-8A2E-4C54-BF48-3728378717D1}" type="slidenum">
              <a:rPr lang="en-GB" smtClean="0"/>
              <a:t>11</a:t>
            </a:fld>
            <a:endParaRPr lang="en-GB"/>
          </a:p>
        </p:txBody>
      </p:sp>
    </p:spTree>
    <p:extLst>
      <p:ext uri="{BB962C8B-B14F-4D97-AF65-F5344CB8AC3E}">
        <p14:creationId xmlns:p14="http://schemas.microsoft.com/office/powerpoint/2010/main" val="38920229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endParaRPr lang="en-GB" sz="1200" dirty="0">
              <a:effectLst/>
              <a:highlight>
                <a:srgbClr val="FE612A"/>
              </a:highligh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200" dirty="0">
                <a:effectLst/>
                <a:highlight>
                  <a:srgbClr val="FE612A"/>
                </a:highlight>
                <a:latin typeface="Calibri" panose="020F0502020204030204" pitchFamily="34" charset="0"/>
                <a:ea typeface="Calibri" panose="020F0502020204030204" pitchFamily="34" charset="0"/>
                <a:cs typeface="Calibri" panose="020F0502020204030204" pitchFamily="34" charset="0"/>
              </a:rPr>
              <a:t>The report, which makes eleven recommendations for clinicians and management to implement in practice, highlights there is room for improvement in the quality of dysphagia care.</a:t>
            </a:r>
            <a:r>
              <a:rPr lang="en-GB" dirty="0"/>
              <a:t> </a:t>
            </a:r>
            <a:endParaRPr lang="en-GB" sz="1200" dirty="0">
              <a:effectLst/>
              <a:highlight>
                <a:srgbClr val="FE612A"/>
              </a:highligh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12</a:t>
            </a:fld>
            <a:endParaRPr lang="en-GB"/>
          </a:p>
        </p:txBody>
      </p:sp>
    </p:spTree>
    <p:extLst>
      <p:ext uri="{BB962C8B-B14F-4D97-AF65-F5344CB8AC3E}">
        <p14:creationId xmlns:p14="http://schemas.microsoft.com/office/powerpoint/2010/main" val="23966946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13</a:t>
            </a:fld>
            <a:endParaRPr lang="en-GB"/>
          </a:p>
        </p:txBody>
      </p:sp>
    </p:spTree>
    <p:extLst>
      <p:ext uri="{BB962C8B-B14F-4D97-AF65-F5344CB8AC3E}">
        <p14:creationId xmlns:p14="http://schemas.microsoft.com/office/powerpoint/2010/main" val="3866583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14</a:t>
            </a:fld>
            <a:endParaRPr lang="en-GB"/>
          </a:p>
        </p:txBody>
      </p:sp>
    </p:spTree>
    <p:extLst>
      <p:ext uri="{BB962C8B-B14F-4D97-AF65-F5344CB8AC3E}">
        <p14:creationId xmlns:p14="http://schemas.microsoft.com/office/powerpoint/2010/main" val="3691194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Indicators of dysphagia included: </a:t>
            </a:r>
            <a:r>
              <a:rPr lang="en-US" sz="1800" b="0" i="0" u="none" strike="noStrike" baseline="0" dirty="0">
                <a:solidFill>
                  <a:srgbClr val="211D1E"/>
                </a:solidFill>
                <a:latin typeface="Humanist 77 7 BT"/>
              </a:rPr>
              <a:t>Difficult, slow chewing or swallowing; Coughing or choking before, during or after swallowing; Change to consistency to food e.g. soft/puree diet; Difficulty controlling food or liquid in the mouth; </a:t>
            </a:r>
            <a:r>
              <a:rPr lang="en-GB" sz="1800" b="0" i="0" u="none" strike="noStrike" baseline="0" dirty="0">
                <a:solidFill>
                  <a:srgbClr val="211D1E"/>
                </a:solidFill>
                <a:latin typeface="Humanist 77 7 BT"/>
              </a:rPr>
              <a:t>Recurrent chest infections; Unintentional weight loss; Difficulty in swallowing pills; </a:t>
            </a:r>
            <a:r>
              <a:rPr lang="en-US" sz="1800" b="0" i="0" u="none" strike="noStrike" baseline="0" dirty="0">
                <a:solidFill>
                  <a:srgbClr val="211D1E"/>
                </a:solidFill>
                <a:latin typeface="Humanist 77 7 BT"/>
              </a:rPr>
              <a:t>Prolonged time to complete a meal; </a:t>
            </a:r>
            <a:r>
              <a:rPr lang="en-GB" sz="1800" b="0" i="0" u="none" strike="noStrike" baseline="0" dirty="0">
                <a:solidFill>
                  <a:srgbClr val="211D1E"/>
                </a:solidFill>
                <a:latin typeface="Humanist 77 7 BT"/>
              </a:rPr>
              <a:t>Change in respiration pattern; Drooling; Drowsy; Food remaining in mouth; Prolonged chewing; Known dysphagia.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0" i="0" u="none" strike="noStrike" baseline="0" dirty="0">
              <a:solidFill>
                <a:srgbClr val="211D1E"/>
              </a:solidFill>
              <a:latin typeface="Humanist 77 7 B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1" u="none" strike="noStrike" baseline="0" dirty="0">
                <a:solidFill>
                  <a:srgbClr val="211D1E"/>
                </a:solidFill>
                <a:latin typeface="Humanist 77 7 BT"/>
              </a:rPr>
              <a:t>* Other responses provided – Wet voice quality, unexplained temperature spikes, food sticking in throat, hoarse voice, feeling of obstruction, avoiding particular foods e.g. dry/hard, heartburn, regurgitation of undigested food, avoiding social occasions, frequent throat clearing all &lt;5 patients</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15</a:t>
            </a:fld>
            <a:endParaRPr lang="en-GB"/>
          </a:p>
        </p:txBody>
      </p:sp>
    </p:spTree>
    <p:extLst>
      <p:ext uri="{BB962C8B-B14F-4D97-AF65-F5344CB8AC3E}">
        <p14:creationId xmlns:p14="http://schemas.microsoft.com/office/powerpoint/2010/main" val="34836621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1" u="none" strike="noStrike" baseline="0" dirty="0">
                <a:solidFill>
                  <a:srgbClr val="211D1E"/>
                </a:solidFill>
                <a:latin typeface="Humanist 77 7 BT"/>
              </a:rPr>
              <a:t>NB: Levodopa should be administered within 30 minutes of the prescribed administration time. This is in line with NICE Quality Standard 164. See also the Parkinson’s UK medication </a:t>
            </a:r>
            <a:r>
              <a:rPr lang="en-US" sz="1800" b="0" i="1" u="none" strike="noStrike" baseline="0" dirty="0" err="1">
                <a:solidFill>
                  <a:srgbClr val="211D1E"/>
                </a:solidFill>
                <a:latin typeface="Humanist 77 7 BT"/>
              </a:rPr>
              <a:t>optimisation</a:t>
            </a:r>
            <a:r>
              <a:rPr lang="en-US" sz="1800" b="0" i="1" u="none" strike="noStrike" baseline="0" dirty="0">
                <a:solidFill>
                  <a:srgbClr val="211D1E"/>
                </a:solidFill>
                <a:latin typeface="Humanist 77 7 BT"/>
              </a:rPr>
              <a:t> consensus statement </a:t>
            </a:r>
            <a:r>
              <a:rPr lang="en-US" sz="1800" b="0" i="0" u="none" strike="noStrike" baseline="0" dirty="0">
                <a:solidFill>
                  <a:srgbClr val="211D1E"/>
                </a:solidFill>
                <a:latin typeface="Humanist 77 7 BT"/>
              </a:rPr>
              <a:t>	</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16</a:t>
            </a:fld>
            <a:endParaRPr lang="en-GB"/>
          </a:p>
        </p:txBody>
      </p:sp>
    </p:spTree>
    <p:extLst>
      <p:ext uri="{BB962C8B-B14F-4D97-AF65-F5344CB8AC3E}">
        <p14:creationId xmlns:p14="http://schemas.microsoft.com/office/powerpoint/2010/main" val="33799905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17</a:t>
            </a:fld>
            <a:endParaRPr lang="en-GB"/>
          </a:p>
        </p:txBody>
      </p:sp>
    </p:spTree>
    <p:extLst>
      <p:ext uri="{BB962C8B-B14F-4D97-AF65-F5344CB8AC3E}">
        <p14:creationId xmlns:p14="http://schemas.microsoft.com/office/powerpoint/2010/main" val="17067519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1" u="none" strike="noStrike" baseline="0" dirty="0">
                <a:solidFill>
                  <a:srgbClr val="211D1E"/>
                </a:solidFill>
                <a:latin typeface="Humanist 77 7 BT"/>
              </a:rPr>
              <a:t>NB: All patients admitted to hospital should undergo a nutritional screen using a validated screening tool such as the BAPEN Malnutrition Universal Screening Tool (MUST) this in line with NICE Quality Standard 24</a:t>
            </a:r>
            <a:r>
              <a:rPr lang="en-US" sz="1800" b="0" i="0" u="none" strike="noStrike" baseline="0" dirty="0">
                <a:solidFill>
                  <a:srgbClr val="211D1E"/>
                </a:solidFill>
                <a:latin typeface="Humanist 77 7 BT"/>
              </a:rPr>
              <a:t>	</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18</a:t>
            </a:fld>
            <a:endParaRPr lang="en-GB"/>
          </a:p>
        </p:txBody>
      </p:sp>
    </p:spTree>
    <p:extLst>
      <p:ext uri="{BB962C8B-B14F-4D97-AF65-F5344CB8AC3E}">
        <p14:creationId xmlns:p14="http://schemas.microsoft.com/office/powerpoint/2010/main" val="42842197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19</a:t>
            </a:fld>
            <a:endParaRPr lang="en-GB"/>
          </a:p>
        </p:txBody>
      </p:sp>
    </p:spTree>
    <p:extLst>
      <p:ext uri="{BB962C8B-B14F-4D97-AF65-F5344CB8AC3E}">
        <p14:creationId xmlns:p14="http://schemas.microsoft.com/office/powerpoint/2010/main" val="3389115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r>
              <a:rPr lang="en-GB" dirty="0"/>
              <a:t>The study described in this report aimed to </a:t>
            </a:r>
            <a:r>
              <a:rPr lang="en-US" sz="1800" b="0" i="0" u="none" strike="noStrike" baseline="0" dirty="0">
                <a:solidFill>
                  <a:srgbClr val="211D1E"/>
                </a:solidFill>
                <a:latin typeface="Humanist 77 7 BT"/>
              </a:rPr>
              <a:t>examine the pathway of care for patients with Parkinson’s disease (PD) who were admitted to hospital when unwell, to explore multidisciplinary care and </a:t>
            </a:r>
            <a:r>
              <a:rPr lang="en-US" sz="1800" b="0" i="0" u="none" strike="noStrike" baseline="0" dirty="0" err="1">
                <a:solidFill>
                  <a:srgbClr val="211D1E"/>
                </a:solidFill>
                <a:latin typeface="Humanist 77 7 BT"/>
              </a:rPr>
              <a:t>organisational</a:t>
            </a:r>
            <a:r>
              <a:rPr lang="en-US" sz="1800" b="0" i="0" u="none" strike="noStrike" baseline="0" dirty="0">
                <a:solidFill>
                  <a:srgbClr val="211D1E"/>
                </a:solidFill>
                <a:latin typeface="Humanist 77 7 BT"/>
              </a:rPr>
              <a:t> factors in the process of identifying, screening, assessing, treating and monitoring of their ability to swallow. </a:t>
            </a:r>
          </a:p>
          <a:p>
            <a:endParaRPr lang="en-US" sz="1800" b="0" i="0" u="none" strike="noStrike" baseline="0" dirty="0">
              <a:solidFill>
                <a:srgbClr val="211D1E"/>
              </a:solidFill>
              <a:latin typeface="Humanist 77 7 BT"/>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Calibri" panose="020F0502020204030204" pitchFamily="34" charset="0"/>
              </a:rPr>
              <a:t>The clinician caring for the patient at admission completed a questionnaire and returned this alongside copied extracts of the case notes. These data were peer reviewed by a multidisciplinary group of clinicians to assess the quality of dysphagia care patients had received. In addition, organisational data and the views of service users were collected.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800" b="0" i="0" u="none" strike="noStrike" baseline="0" dirty="0">
              <a:solidFill>
                <a:srgbClr val="211D1E"/>
              </a:solidFill>
              <a:latin typeface="Humanist 77 7 BT"/>
            </a:endParaRPr>
          </a:p>
          <a:p>
            <a:r>
              <a:rPr lang="en-US" sz="1800" b="0" i="0" u="none" strike="noStrike" baseline="0" dirty="0">
                <a:solidFill>
                  <a:srgbClr val="211D1E"/>
                </a:solidFill>
                <a:latin typeface="Humanist 77 7 BT"/>
              </a:rPr>
              <a:t>The anonymous patient;/</a:t>
            </a:r>
            <a:r>
              <a:rPr lang="en-US" sz="1800" b="0" i="0" u="none" strike="noStrike" baseline="0" dirty="0" err="1">
                <a:solidFill>
                  <a:srgbClr val="211D1E"/>
                </a:solidFill>
                <a:latin typeface="Humanist 77 7 BT"/>
              </a:rPr>
              <a:t>carer</a:t>
            </a:r>
            <a:r>
              <a:rPr lang="en-US" sz="1800" b="0" i="0" u="none" strike="noStrike" baseline="0" dirty="0">
                <a:solidFill>
                  <a:srgbClr val="211D1E"/>
                </a:solidFill>
                <a:latin typeface="Humanist 77 7 BT"/>
              </a:rPr>
              <a:t> survey was circulated online to allow patients with PD who were admitted to hospital with dysphagia, or their </a:t>
            </a:r>
            <a:r>
              <a:rPr lang="en-US" sz="1800" b="0" i="0" u="none" strike="noStrike" baseline="0" dirty="0" err="1">
                <a:solidFill>
                  <a:srgbClr val="211D1E"/>
                </a:solidFill>
                <a:latin typeface="Humanist 77 7 BT"/>
              </a:rPr>
              <a:t>carers</a:t>
            </a:r>
            <a:r>
              <a:rPr lang="en-US" sz="1800" b="0" i="0" u="none" strike="noStrike" baseline="0" dirty="0">
                <a:solidFill>
                  <a:srgbClr val="211D1E"/>
                </a:solidFill>
                <a:latin typeface="Humanist 77 7 BT"/>
              </a:rPr>
              <a:t>, to provide their views on the care received as an inpatient. </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2</a:t>
            </a:fld>
            <a:endParaRPr lang="en-GB"/>
          </a:p>
        </p:txBody>
      </p:sp>
    </p:spTree>
    <p:extLst>
      <p:ext uri="{BB962C8B-B14F-4D97-AF65-F5344CB8AC3E}">
        <p14:creationId xmlns:p14="http://schemas.microsoft.com/office/powerpoint/2010/main" val="26090204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1" u="none" strike="noStrike" baseline="0" dirty="0">
                <a:solidFill>
                  <a:srgbClr val="211D1E"/>
                </a:solidFill>
                <a:latin typeface="Humanist 77 7 BT"/>
              </a:rPr>
              <a:t>This recommendation is in line with the International Dysphagia Diet </a:t>
            </a:r>
            <a:r>
              <a:rPr lang="en-US" sz="1800" b="0" i="1" u="none" strike="noStrike" baseline="0" dirty="0" err="1">
                <a:solidFill>
                  <a:srgbClr val="211D1E"/>
                </a:solidFill>
                <a:latin typeface="Humanist 77 7 BT"/>
              </a:rPr>
              <a:t>Standardisation</a:t>
            </a:r>
            <a:r>
              <a:rPr lang="en-US" sz="1800" b="0" i="1" u="none" strike="noStrike" baseline="0" dirty="0">
                <a:solidFill>
                  <a:srgbClr val="211D1E"/>
                </a:solidFill>
                <a:latin typeface="Humanist 77 7 BT"/>
              </a:rPr>
              <a:t> Initiative (IDDSI) </a:t>
            </a:r>
            <a:r>
              <a:rPr lang="en-US" sz="1800" b="0" i="0" u="none" strike="noStrike" baseline="0" dirty="0">
                <a:solidFill>
                  <a:srgbClr val="211D1E"/>
                </a:solidFill>
                <a:latin typeface="Humanist 77 7 BT"/>
              </a:rPr>
              <a:t>	</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20</a:t>
            </a:fld>
            <a:endParaRPr lang="en-GB"/>
          </a:p>
        </p:txBody>
      </p:sp>
    </p:spTree>
    <p:extLst>
      <p:ext uri="{BB962C8B-B14F-4D97-AF65-F5344CB8AC3E}">
        <p14:creationId xmlns:p14="http://schemas.microsoft.com/office/powerpoint/2010/main" val="26632797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21</a:t>
            </a:fld>
            <a:endParaRPr lang="en-GB"/>
          </a:p>
        </p:txBody>
      </p:sp>
    </p:spTree>
    <p:extLst>
      <p:ext uri="{BB962C8B-B14F-4D97-AF65-F5344CB8AC3E}">
        <p14:creationId xmlns:p14="http://schemas.microsoft.com/office/powerpoint/2010/main" val="5504220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u="none" strike="noStrike" baseline="0" dirty="0">
                <a:solidFill>
                  <a:srgbClr val="211D1E"/>
                </a:solidFill>
              </a:rPr>
              <a:t>A proforma could be used for this discharge summary.</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22</a:t>
            </a:fld>
            <a:endParaRPr lang="en-GB"/>
          </a:p>
        </p:txBody>
      </p:sp>
    </p:spTree>
    <p:extLst>
      <p:ext uri="{BB962C8B-B14F-4D97-AF65-F5344CB8AC3E}">
        <p14:creationId xmlns:p14="http://schemas.microsoft.com/office/powerpoint/2010/main" val="24929104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 slide for the presenter to begin </a:t>
            </a:r>
            <a:r>
              <a:rPr lang="en-US"/>
              <a:t>a discussion</a:t>
            </a:r>
            <a:endParaRPr lang="en-GB"/>
          </a:p>
        </p:txBody>
      </p:sp>
      <p:sp>
        <p:nvSpPr>
          <p:cNvPr id="4" name="Slide Number Placeholder 3"/>
          <p:cNvSpPr>
            <a:spLocks noGrp="1"/>
          </p:cNvSpPr>
          <p:nvPr>
            <p:ph type="sldNum" sz="quarter" idx="5"/>
          </p:nvPr>
        </p:nvSpPr>
        <p:spPr/>
        <p:txBody>
          <a:bodyPr/>
          <a:lstStyle/>
          <a:p>
            <a:fld id="{3AB4743C-8A2E-4C54-BF48-3728378717D1}" type="slidenum">
              <a:rPr lang="en-GB" smtClean="0"/>
              <a:t>23</a:t>
            </a:fld>
            <a:endParaRPr lang="en-GB"/>
          </a:p>
        </p:txBody>
      </p:sp>
    </p:spTree>
    <p:extLst>
      <p:ext uri="{BB962C8B-B14F-4D97-AF65-F5344CB8AC3E}">
        <p14:creationId xmlns:p14="http://schemas.microsoft.com/office/powerpoint/2010/main" val="34059252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563C1"/>
                </a:solidFill>
                <a:effectLst/>
                <a:latin typeface="Calibri" panose="020F0502020204030204" pitchFamily="34" charset="0"/>
                <a:ea typeface="Calibri" panose="020F0502020204030204" pitchFamily="34" charset="0"/>
                <a:hlinkClick r:id="rId3"/>
              </a:rPr>
              <a:t>https://www.ncepod.org.uk/2021dysphagia.html</a:t>
            </a:r>
            <a:endParaRPr lang="en-GB" dirty="0"/>
          </a:p>
        </p:txBody>
      </p:sp>
      <p:sp>
        <p:nvSpPr>
          <p:cNvPr id="4" name="Slide Number Placeholder 3"/>
          <p:cNvSpPr>
            <a:spLocks noGrp="1"/>
          </p:cNvSpPr>
          <p:nvPr>
            <p:ph type="sldNum" sz="quarter" idx="5"/>
          </p:nvPr>
        </p:nvSpPr>
        <p:spPr/>
        <p:txBody>
          <a:bodyPr/>
          <a:lstStyle/>
          <a:p>
            <a:fld id="{3AB4743C-8A2E-4C54-BF48-3728378717D1}" type="slidenum">
              <a:rPr lang="en-GB" smtClean="0"/>
              <a:t>24</a:t>
            </a:fld>
            <a:endParaRPr lang="en-GB"/>
          </a:p>
        </p:txBody>
      </p:sp>
    </p:spTree>
    <p:extLst>
      <p:ext uri="{BB962C8B-B14F-4D97-AF65-F5344CB8AC3E}">
        <p14:creationId xmlns:p14="http://schemas.microsoft.com/office/powerpoint/2010/main" val="28868810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r>
              <a:rPr lang="en-US" sz="1800" b="0" i="0" u="none" strike="noStrike" baseline="0" dirty="0">
                <a:solidFill>
                  <a:srgbClr val="211D1E"/>
                </a:solidFill>
                <a:latin typeface="Humanist 77 7 BT"/>
              </a:rPr>
              <a:t>Patients were identified by ICD10 codes for PD in any position: </a:t>
            </a:r>
          </a:p>
          <a:p>
            <a:r>
              <a:rPr lang="en-GB" sz="1800" b="0" i="0" u="none" strike="noStrike" baseline="0" dirty="0">
                <a:solidFill>
                  <a:srgbClr val="211D1E"/>
                </a:solidFill>
                <a:latin typeface="Humanist 77 7 BT"/>
              </a:rPr>
              <a:t>• G20 Parkinson’s disease </a:t>
            </a:r>
          </a:p>
          <a:p>
            <a:r>
              <a:rPr lang="en-US" sz="1800" b="0" i="0" u="none" strike="noStrike" baseline="0" dirty="0">
                <a:solidFill>
                  <a:srgbClr val="211D1E"/>
                </a:solidFill>
                <a:latin typeface="Humanist 77 7 BT"/>
              </a:rPr>
              <a:t>• G21.1 Other drug-induced secondary parkinsonism </a:t>
            </a:r>
          </a:p>
          <a:p>
            <a:r>
              <a:rPr lang="en-US" sz="1800" b="0" i="0" u="none" strike="noStrike" baseline="0" dirty="0">
                <a:solidFill>
                  <a:srgbClr val="211D1E"/>
                </a:solidFill>
                <a:latin typeface="Humanist 77 7 BT"/>
              </a:rPr>
              <a:t>• G21.2 Secondary parkinsonism due to other external agents </a:t>
            </a:r>
          </a:p>
          <a:p>
            <a:r>
              <a:rPr lang="en-GB" sz="1800" b="0" i="0" u="none" strike="noStrike" baseline="0" dirty="0">
                <a:solidFill>
                  <a:srgbClr val="211D1E"/>
                </a:solidFill>
                <a:latin typeface="Humanist 77 7 BT"/>
              </a:rPr>
              <a:t>• G21.3 Postencephalitic parkinsonism </a:t>
            </a:r>
          </a:p>
          <a:p>
            <a:r>
              <a:rPr lang="en-GB" sz="1800" b="0" i="0" u="none" strike="noStrike" baseline="0" dirty="0">
                <a:solidFill>
                  <a:srgbClr val="211D1E"/>
                </a:solidFill>
                <a:latin typeface="Humanist 77 7 BT"/>
              </a:rPr>
              <a:t>• G21.4 Vascular parkinsonism </a:t>
            </a:r>
          </a:p>
          <a:p>
            <a:r>
              <a:rPr lang="en-GB" sz="1800" b="0" i="0" u="none" strike="noStrike" baseline="0" dirty="0">
                <a:solidFill>
                  <a:srgbClr val="211D1E"/>
                </a:solidFill>
                <a:latin typeface="Humanist 77 7 BT"/>
              </a:rPr>
              <a:t>• G21.8 Other secondary parkinsonism </a:t>
            </a:r>
          </a:p>
          <a:p>
            <a:r>
              <a:rPr lang="en-GB" sz="1800" b="0" i="0" u="none" strike="noStrike" baseline="0" dirty="0">
                <a:solidFill>
                  <a:srgbClr val="211D1E"/>
                </a:solidFill>
                <a:latin typeface="Humanist 77 7 BT"/>
              </a:rPr>
              <a:t>• G21.9 Secondary parkinsonism, unspecified </a:t>
            </a:r>
            <a:endParaRPr lang="en-GB" b="1" dirty="0"/>
          </a:p>
        </p:txBody>
      </p:sp>
      <p:sp>
        <p:nvSpPr>
          <p:cNvPr id="4" name="Slide Number Placeholder 3"/>
          <p:cNvSpPr>
            <a:spLocks noGrp="1"/>
          </p:cNvSpPr>
          <p:nvPr>
            <p:ph type="sldNum" sz="quarter" idx="10"/>
          </p:nvPr>
        </p:nvSpPr>
        <p:spPr/>
        <p:txBody>
          <a:bodyPr/>
          <a:lstStyle/>
          <a:p>
            <a:fld id="{3AB4743C-8A2E-4C54-BF48-3728378717D1}" type="slidenum">
              <a:rPr lang="en-GB" smtClean="0"/>
              <a:t>3</a:t>
            </a:fld>
            <a:endParaRPr lang="en-GB"/>
          </a:p>
        </p:txBody>
      </p:sp>
    </p:spTree>
    <p:extLst>
      <p:ext uri="{BB962C8B-B14F-4D97-AF65-F5344CB8AC3E}">
        <p14:creationId xmlns:p14="http://schemas.microsoft.com/office/powerpoint/2010/main" val="4041467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r>
              <a:rPr lang="en-GB" b="1" i="1" dirty="0"/>
              <a:t>NB: </a:t>
            </a:r>
            <a:r>
              <a:rPr lang="en-US" sz="1800" b="0" i="0" u="none" strike="noStrike" baseline="0" dirty="0">
                <a:solidFill>
                  <a:srgbClr val="211D1E"/>
                </a:solidFill>
                <a:latin typeface="Humanist 77 7 BT"/>
              </a:rPr>
              <a:t>As the number of patients identified as experiencing dysphagia was lower than expected, following receipt of the first 350 sets of notes, the case note request was amended to focus on those patients where the clinician indicated that the patient had any (or all) of the following:</a:t>
            </a:r>
          </a:p>
          <a:p>
            <a:r>
              <a:rPr lang="en-US" sz="1800" b="0" i="0" u="none" strike="noStrike" baseline="0" dirty="0">
                <a:solidFill>
                  <a:srgbClr val="211D1E"/>
                </a:solidFill>
                <a:latin typeface="Humanist 77 7 BT"/>
              </a:rPr>
              <a:t>• Indicators of dysphagia at some point during the admission</a:t>
            </a:r>
          </a:p>
          <a:p>
            <a:r>
              <a:rPr lang="en-GB" sz="1800" b="0" i="0" u="none" strike="noStrike" baseline="0" dirty="0">
                <a:solidFill>
                  <a:srgbClr val="211D1E"/>
                </a:solidFill>
                <a:latin typeface="Humanist 77 7 BT"/>
              </a:rPr>
              <a:t>• Required modified diet/fluids</a:t>
            </a:r>
          </a:p>
          <a:p>
            <a:r>
              <a:rPr lang="en-GB" sz="1800" b="0" i="0" u="none" strike="noStrike" baseline="0" dirty="0">
                <a:solidFill>
                  <a:srgbClr val="211D1E"/>
                </a:solidFill>
                <a:latin typeface="Humanist 77 7 BT"/>
              </a:rPr>
              <a:t>• Missed/had altered medication</a:t>
            </a:r>
            <a:endParaRPr lang="en-GB" b="1" i="1" dirty="0"/>
          </a:p>
        </p:txBody>
      </p:sp>
      <p:sp>
        <p:nvSpPr>
          <p:cNvPr id="4" name="Slide Number Placeholder 3"/>
          <p:cNvSpPr>
            <a:spLocks noGrp="1"/>
          </p:cNvSpPr>
          <p:nvPr>
            <p:ph type="sldNum" sz="quarter" idx="10"/>
          </p:nvPr>
        </p:nvSpPr>
        <p:spPr/>
        <p:txBody>
          <a:bodyPr/>
          <a:lstStyle/>
          <a:p>
            <a:fld id="{3AB4743C-8A2E-4C54-BF48-3728378717D1}" type="slidenum">
              <a:rPr lang="en-GB" smtClean="0"/>
              <a:t>4</a:t>
            </a:fld>
            <a:endParaRPr lang="en-GB"/>
          </a:p>
        </p:txBody>
      </p:sp>
    </p:spTree>
    <p:extLst>
      <p:ext uri="{BB962C8B-B14F-4D97-AF65-F5344CB8AC3E}">
        <p14:creationId xmlns:p14="http://schemas.microsoft.com/office/powerpoint/2010/main" val="1864072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baseline="0" dirty="0">
                <a:solidFill>
                  <a:srgbClr val="211D1E"/>
                </a:solidFill>
                <a:latin typeface="Humanist 77 7 BT"/>
              </a:rPr>
              <a:t>The case reviewers assessed the overall dysphagia care the patient received during the admission. This was assessed to be good for 48/116 (41.4%) patients, adequate for 40/116 (34.5%) patients, and either poor or unsatisfactory for 28/116 (24.1%) patients.</a:t>
            </a:r>
            <a:endParaRPr lang="en-GB" b="0" dirty="0"/>
          </a:p>
        </p:txBody>
      </p:sp>
      <p:sp>
        <p:nvSpPr>
          <p:cNvPr id="4" name="Slide Number Placeholder 3"/>
          <p:cNvSpPr>
            <a:spLocks noGrp="1"/>
          </p:cNvSpPr>
          <p:nvPr>
            <p:ph type="sldNum" sz="quarter" idx="10"/>
          </p:nvPr>
        </p:nvSpPr>
        <p:spPr/>
        <p:txBody>
          <a:bodyPr/>
          <a:lstStyle/>
          <a:p>
            <a:fld id="{3AB4743C-8A2E-4C54-BF48-3728378717D1}" type="slidenum">
              <a:rPr lang="en-GB" smtClean="0"/>
              <a:t>5</a:t>
            </a:fld>
            <a:endParaRPr lang="en-GB"/>
          </a:p>
        </p:txBody>
      </p:sp>
    </p:spTree>
    <p:extLst>
      <p:ext uri="{BB962C8B-B14F-4D97-AF65-F5344CB8AC3E}">
        <p14:creationId xmlns:p14="http://schemas.microsoft.com/office/powerpoint/2010/main" val="73092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Case note reviewers assessed the overall</a:t>
            </a:r>
            <a:r>
              <a:rPr lang="en-GB" b="0" baseline="0" dirty="0"/>
              <a:t> quality of care for each case.  47.3%  were felt to demonstrate good practice, whilst another ~ 45% showed room for improvement in clinical care.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a:t>The care of 9 patients was considered to be less than satisfactory.</a:t>
            </a:r>
            <a:endParaRPr lang="en-GB"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a:p>
        </p:txBody>
      </p:sp>
      <p:sp>
        <p:nvSpPr>
          <p:cNvPr id="4" name="Slide Number Placeholder 3"/>
          <p:cNvSpPr>
            <a:spLocks noGrp="1"/>
          </p:cNvSpPr>
          <p:nvPr>
            <p:ph type="sldNum" sz="quarter" idx="10"/>
          </p:nvPr>
        </p:nvSpPr>
        <p:spPr/>
        <p:txBody>
          <a:bodyPr/>
          <a:lstStyle/>
          <a:p>
            <a:fld id="{3AB4743C-8A2E-4C54-BF48-3728378717D1}" type="slidenum">
              <a:rPr lang="en-GB" smtClean="0"/>
              <a:t>6</a:t>
            </a:fld>
            <a:endParaRPr lang="en-GB"/>
          </a:p>
        </p:txBody>
      </p:sp>
    </p:spTree>
    <p:extLst>
      <p:ext uri="{BB962C8B-B14F-4D97-AF65-F5344CB8AC3E}">
        <p14:creationId xmlns:p14="http://schemas.microsoft.com/office/powerpoint/2010/main" val="39005752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211D1E"/>
                </a:solidFill>
                <a:latin typeface="Humanist 77 7 BT"/>
              </a:rPr>
              <a:t>Five key messages have been agreed as the primary focus for action, based on the report findings and recommendations (see pages 8-10 and Appendix 1). </a:t>
            </a:r>
          </a:p>
          <a:p>
            <a:endParaRPr lang="en-US" sz="1800" b="0" i="0" u="none" strike="noStrike" baseline="0" dirty="0">
              <a:solidFill>
                <a:srgbClr val="211D1E"/>
              </a:solidFill>
              <a:latin typeface="Humanist 77 7 B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highlight>
                  <a:srgbClr val="FE612A"/>
                </a:highlight>
                <a:latin typeface="Calibri" panose="020F0502020204030204" pitchFamily="34" charset="0"/>
                <a:ea typeface="Calibri" panose="020F0502020204030204" pitchFamily="34" charset="0"/>
                <a:cs typeface="Calibri" panose="020F0502020204030204" pitchFamily="34" charset="0"/>
              </a:rPr>
              <a:t>Several areas of concern were highlighted in line with expectations for this group of patients, broadly relating to issues with the documentation of swallowing status; the screening of patients for dysphagia at admission; the referral of patients with swallowing difficulties to SLT; and the provision of information at discharge.</a:t>
            </a:r>
            <a:endParaRPr lang="en-GB" sz="1200" dirty="0">
              <a:effectLst/>
              <a:highlight>
                <a:srgbClr val="FE612A"/>
              </a:highligh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3AB4743C-8A2E-4C54-BF48-3728378717D1}" type="slidenum">
              <a:rPr lang="en-GB" smtClean="0"/>
              <a:t>7</a:t>
            </a:fld>
            <a:endParaRPr lang="en-GB"/>
          </a:p>
        </p:txBody>
      </p:sp>
    </p:spTree>
    <p:extLst>
      <p:ext uri="{BB962C8B-B14F-4D97-AF65-F5344CB8AC3E}">
        <p14:creationId xmlns:p14="http://schemas.microsoft.com/office/powerpoint/2010/main" val="1305796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AB4743C-8A2E-4C54-BF48-3728378717D1}" type="slidenum">
              <a:rPr lang="en-GB" smtClean="0"/>
              <a:t>8</a:t>
            </a:fld>
            <a:endParaRPr lang="en-GB"/>
          </a:p>
        </p:txBody>
      </p:sp>
    </p:spTree>
    <p:extLst>
      <p:ext uri="{BB962C8B-B14F-4D97-AF65-F5344CB8AC3E}">
        <p14:creationId xmlns:p14="http://schemas.microsoft.com/office/powerpoint/2010/main" val="38006024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AB4743C-8A2E-4C54-BF48-3728378717D1}" type="slidenum">
              <a:rPr lang="en-GB" smtClean="0"/>
              <a:t>9</a:t>
            </a:fld>
            <a:endParaRPr lang="en-GB"/>
          </a:p>
        </p:txBody>
      </p:sp>
    </p:spTree>
    <p:extLst>
      <p:ext uri="{BB962C8B-B14F-4D97-AF65-F5344CB8AC3E}">
        <p14:creationId xmlns:p14="http://schemas.microsoft.com/office/powerpoint/2010/main" val="3617605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29/07/2021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511225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29/07/2021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336895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29/07/2021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988794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29/07/2021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378396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AC31A7-2C2A-4249-BA13-70ADB2AF4016}" type="datetimeFigureOut">
              <a:rPr lang="en-GB" smtClean="0"/>
              <a:t>29/07/2021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113782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CAC31A7-2C2A-4249-BA13-70ADB2AF4016}" type="datetimeFigureOut">
              <a:rPr lang="en-GB" smtClean="0"/>
              <a:t>29/07/2021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1818928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CAC31A7-2C2A-4249-BA13-70ADB2AF4016}" type="datetimeFigureOut">
              <a:rPr lang="en-GB" smtClean="0"/>
              <a:t>29/07/2021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367369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CAC31A7-2C2A-4249-BA13-70ADB2AF4016}" type="datetimeFigureOut">
              <a:rPr lang="en-GB" smtClean="0"/>
              <a:t>29/07/2021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776604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AC31A7-2C2A-4249-BA13-70ADB2AF4016}" type="datetimeFigureOut">
              <a:rPr lang="en-GB" smtClean="0"/>
              <a:t>29/07/2021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822023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AC31A7-2C2A-4249-BA13-70ADB2AF4016}" type="datetimeFigureOut">
              <a:rPr lang="en-GB" smtClean="0"/>
              <a:t>29/07/2021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849454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AC31A7-2C2A-4249-BA13-70ADB2AF4016}" type="datetimeFigureOut">
              <a:rPr lang="en-GB" smtClean="0"/>
              <a:t>29/07/2021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220894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C31A7-2C2A-4249-BA13-70ADB2AF4016}" type="datetimeFigureOut">
              <a:rPr lang="en-GB" smtClean="0"/>
              <a:t>29/07/2021</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FAB70E-E51A-431D-9F9D-DA68C0BB61A2}" type="slidenum">
              <a:rPr lang="en-GB" smtClean="0"/>
              <a:t>‹#›</a:t>
            </a:fld>
            <a:endParaRPr lang="en-GB"/>
          </a:p>
        </p:txBody>
      </p:sp>
    </p:spTree>
    <p:extLst>
      <p:ext uri="{BB962C8B-B14F-4D97-AF65-F5344CB8AC3E}">
        <p14:creationId xmlns:p14="http://schemas.microsoft.com/office/powerpoint/2010/main" val="40482087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ncepod.org.uk/2021dysphagia.html"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27294" y="-25611"/>
            <a:ext cx="5661212" cy="1371600"/>
          </a:xfrm>
        </p:spPr>
        <p:txBody>
          <a:bodyPr>
            <a:normAutofit/>
          </a:bodyPr>
          <a:lstStyle/>
          <a:p>
            <a:r>
              <a:rPr lang="en-GB" sz="4400" b="1" dirty="0">
                <a:effectLst/>
                <a:latin typeface="Calibri" panose="020F0502020204030204" pitchFamily="34" charset="0"/>
                <a:ea typeface="Calibri" panose="020F0502020204030204" pitchFamily="34" charset="0"/>
                <a:cs typeface="Times New Roman" panose="02020603050405020304" pitchFamily="18" charset="0"/>
              </a:rPr>
              <a:t>Hard to Swallow?</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endParaRPr lang="en-GB" sz="2400" dirty="0">
              <a:latin typeface="+mn-lt"/>
            </a:endParaRPr>
          </a:p>
        </p:txBody>
      </p:sp>
      <p:sp>
        <p:nvSpPr>
          <p:cNvPr id="3" name="Subtitle 2"/>
          <p:cNvSpPr>
            <a:spLocks noGrp="1"/>
          </p:cNvSpPr>
          <p:nvPr>
            <p:ph type="subTitle" idx="1"/>
          </p:nvPr>
        </p:nvSpPr>
        <p:spPr>
          <a:xfrm>
            <a:off x="1255295" y="4388101"/>
            <a:ext cx="6858000" cy="1655762"/>
          </a:xfrm>
        </p:spPr>
        <p:txBody>
          <a:bodyPr>
            <a:normAutofit/>
          </a:bodyPr>
          <a:lstStyle/>
          <a:p>
            <a:r>
              <a:rPr lang="en-GB" sz="4000" dirty="0"/>
              <a:t>Key messages and recommendations</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37" y="105941"/>
            <a:ext cx="3297356" cy="1108497"/>
          </a:xfrm>
          <a:prstGeom prst="rect">
            <a:avLst/>
          </a:prstGeom>
        </p:spPr>
      </p:pic>
      <p:sp>
        <p:nvSpPr>
          <p:cNvPr id="6" name="TextBox 5">
            <a:extLst>
              <a:ext uri="{FF2B5EF4-FFF2-40B4-BE49-F238E27FC236}">
                <a16:creationId xmlns:a16="http://schemas.microsoft.com/office/drawing/2014/main" id="{6191D0DE-75FB-477B-8B26-730902DA476C}"/>
              </a:ext>
            </a:extLst>
          </p:cNvPr>
          <p:cNvSpPr txBox="1"/>
          <p:nvPr/>
        </p:nvSpPr>
        <p:spPr>
          <a:xfrm>
            <a:off x="1255295" y="2125599"/>
            <a:ext cx="6858000" cy="1107996"/>
          </a:xfrm>
          <a:prstGeom prst="rect">
            <a:avLst/>
          </a:prstGeom>
          <a:noFill/>
        </p:spPr>
        <p:txBody>
          <a:bodyPr wrap="square">
            <a:spAutoFit/>
          </a:bodyPr>
          <a:lstStyle/>
          <a:p>
            <a:pPr algn="ctr">
              <a:tabLst>
                <a:tab pos="2865755" algn="ctr"/>
                <a:tab pos="5731510" algn="r"/>
              </a:tabLst>
            </a:pPr>
            <a:r>
              <a:rPr lang="en-US" sz="2200" dirty="0">
                <a:effectLst/>
                <a:latin typeface="Calibri" panose="020F0502020204030204" pitchFamily="34" charset="0"/>
                <a:ea typeface="Calibri" panose="020F0502020204030204" pitchFamily="34" charset="0"/>
                <a:cs typeface="Times New Roman" panose="02020603050405020304" pitchFamily="18" charset="0"/>
              </a:rPr>
              <a:t>A review of the quality of dysphagia care provided</a:t>
            </a:r>
          </a:p>
          <a:p>
            <a:pPr algn="ctr">
              <a:tabLst>
                <a:tab pos="2865755" algn="ctr"/>
                <a:tab pos="5731510" algn="r"/>
              </a:tabLst>
            </a:pPr>
            <a:r>
              <a:rPr lang="en-US" sz="2200" dirty="0">
                <a:effectLst/>
                <a:latin typeface="Calibri" panose="020F0502020204030204" pitchFamily="34" charset="0"/>
                <a:ea typeface="Calibri" panose="020F0502020204030204" pitchFamily="34" charset="0"/>
                <a:cs typeface="Times New Roman" panose="02020603050405020304" pitchFamily="18" charset="0"/>
              </a:rPr>
              <a:t>to patients with Parkinson’s disease aged over 16 years</a:t>
            </a:r>
          </a:p>
          <a:p>
            <a:pPr algn="ctr">
              <a:tabLst>
                <a:tab pos="2865755" algn="ctr"/>
                <a:tab pos="5731510" algn="r"/>
              </a:tabLst>
            </a:pPr>
            <a:r>
              <a:rPr lang="en-US" sz="2200" dirty="0">
                <a:effectLst/>
                <a:latin typeface="Calibri" panose="020F0502020204030204" pitchFamily="34" charset="0"/>
                <a:ea typeface="Calibri" panose="020F0502020204030204" pitchFamily="34" charset="0"/>
                <a:cs typeface="Times New Roman" panose="02020603050405020304" pitchFamily="18" charset="0"/>
              </a:rPr>
              <a:t>who were admitted to hospital when acutely unwell</a:t>
            </a:r>
            <a:endParaRPr lang="en-GB"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52546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505" y="804672"/>
            <a:ext cx="7886700" cy="1792223"/>
          </a:xfrm>
        </p:spPr>
        <p:txBody>
          <a:bodyPr>
            <a:normAutofit/>
          </a:bodyPr>
          <a:lstStyle/>
          <a:p>
            <a:pPr marL="0" indent="0" algn="just">
              <a:buNone/>
            </a:pPr>
            <a:r>
              <a:rPr lang="en-US" b="1" i="1" dirty="0"/>
              <a:t>Notify the specialist PD service (hospital and/or community) when a patient with PD is admitted, if there is any indication that there has been a deterioration or progression of their clinical state </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Key messages (4)</a:t>
            </a:r>
          </a:p>
        </p:txBody>
      </p:sp>
      <p:sp>
        <p:nvSpPr>
          <p:cNvPr id="2" name="TextBox 1">
            <a:extLst>
              <a:ext uri="{FF2B5EF4-FFF2-40B4-BE49-F238E27FC236}">
                <a16:creationId xmlns:a16="http://schemas.microsoft.com/office/drawing/2014/main" id="{D325B8ED-7675-46DA-A313-3ECBE940A75E}"/>
              </a:ext>
            </a:extLst>
          </p:cNvPr>
          <p:cNvSpPr txBox="1"/>
          <p:nvPr/>
        </p:nvSpPr>
        <p:spPr>
          <a:xfrm>
            <a:off x="619505" y="2596895"/>
            <a:ext cx="7886700" cy="3913059"/>
          </a:xfrm>
          <a:prstGeom prst="rect">
            <a:avLst/>
          </a:prstGeom>
          <a:noFill/>
        </p:spPr>
        <p:txBody>
          <a:bodyPr wrap="square" rtlCol="0">
            <a:spAutoFit/>
          </a:bodyPr>
          <a:lstStyle/>
          <a:p>
            <a:pPr marL="0" indent="0" algn="just">
              <a:lnSpc>
                <a:spcPct val="150000"/>
              </a:lnSpc>
              <a:buNone/>
            </a:pPr>
            <a:r>
              <a:rPr lang="en-US" sz="2400" dirty="0"/>
              <a:t>For any team caring for a patient with PD it is important to know if there has been any unexpected change in the patient’s clinical status or care plan. While a majority of patients in this study were under the care of a PD service prior to their admission, there was no evidence of contact with their PD service, on admission, documented in 180/316 (57%) sets of notes. </a:t>
            </a:r>
          </a:p>
        </p:txBody>
      </p:sp>
    </p:spTree>
    <p:extLst>
      <p:ext uri="{BB962C8B-B14F-4D97-AF65-F5344CB8AC3E}">
        <p14:creationId xmlns:p14="http://schemas.microsoft.com/office/powerpoint/2010/main" val="3508349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2" y="1060704"/>
            <a:ext cx="8067294" cy="1792223"/>
          </a:xfrm>
        </p:spPr>
        <p:txBody>
          <a:bodyPr>
            <a:normAutofit/>
          </a:bodyPr>
          <a:lstStyle/>
          <a:p>
            <a:pPr marL="0" indent="0">
              <a:buNone/>
            </a:pPr>
            <a:r>
              <a:rPr lang="en-US" b="1" i="1" dirty="0"/>
              <a:t>Provide written information at discharge on how to manage swallowing difficulties </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Key messages (5)</a:t>
            </a:r>
          </a:p>
        </p:txBody>
      </p:sp>
      <p:sp>
        <p:nvSpPr>
          <p:cNvPr id="2" name="TextBox 1">
            <a:extLst>
              <a:ext uri="{FF2B5EF4-FFF2-40B4-BE49-F238E27FC236}">
                <a16:creationId xmlns:a16="http://schemas.microsoft.com/office/drawing/2014/main" id="{D325B8ED-7675-46DA-A313-3ECBE940A75E}"/>
              </a:ext>
            </a:extLst>
          </p:cNvPr>
          <p:cNvSpPr txBox="1"/>
          <p:nvPr/>
        </p:nvSpPr>
        <p:spPr>
          <a:xfrm>
            <a:off x="619505" y="2596895"/>
            <a:ext cx="7886700" cy="2805063"/>
          </a:xfrm>
          <a:prstGeom prst="rect">
            <a:avLst/>
          </a:prstGeom>
          <a:noFill/>
        </p:spPr>
        <p:txBody>
          <a:bodyPr wrap="square" rtlCol="0">
            <a:spAutoFit/>
          </a:bodyPr>
          <a:lstStyle/>
          <a:p>
            <a:pPr marL="0" indent="0" algn="just">
              <a:lnSpc>
                <a:spcPct val="150000"/>
              </a:lnSpc>
              <a:buNone/>
            </a:pPr>
            <a:r>
              <a:rPr lang="en-US" sz="2400" dirty="0"/>
              <a:t>At the point of discharge from hospital any changes in care or medication, as well as swallowing status (including the ability to take oral medication), nutrition plan or level of future risk of dysphagia should be provided to care providers as well as the patient and/family members. </a:t>
            </a:r>
          </a:p>
        </p:txBody>
      </p:sp>
    </p:spTree>
    <p:extLst>
      <p:ext uri="{BB962C8B-B14F-4D97-AF65-F5344CB8AC3E}">
        <p14:creationId xmlns:p14="http://schemas.microsoft.com/office/powerpoint/2010/main" val="2429856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817" y="2158425"/>
            <a:ext cx="7788365" cy="2120967"/>
          </a:xfrm>
        </p:spPr>
        <p:txBody>
          <a:bodyPr vert="horz" lIns="91440" tIns="45720" rIns="91440" bIns="45720" rtlCol="0">
            <a:normAutofit/>
          </a:bodyPr>
          <a:lstStyle/>
          <a:p>
            <a:pPr marL="0" indent="0">
              <a:buNone/>
            </a:pPr>
            <a:r>
              <a:rPr lang="en-US" sz="2400" b="0" i="0" u="none" strike="noStrike" baseline="0" dirty="0">
                <a:solidFill>
                  <a:srgbClr val="211D1E"/>
                </a:solidFill>
              </a:rPr>
              <a:t>Document the swallow status of all patients with Parkinson’s disease at the point of referral to hospital. </a:t>
            </a:r>
          </a:p>
          <a:p>
            <a:pPr marL="0" indent="0">
              <a:buNone/>
            </a:pPr>
            <a:endParaRPr lang="en-US" sz="2400" b="0" i="0" u="none" strike="noStrike" baseline="0" dirty="0">
              <a:solidFill>
                <a:srgbClr val="211D1E"/>
              </a:solidFill>
            </a:endParaRPr>
          </a:p>
          <a:p>
            <a:pPr marL="0" indent="0">
              <a:buNone/>
            </a:pPr>
            <a:r>
              <a:rPr lang="en-US" sz="2400" b="1" i="1" u="none" strike="noStrike" baseline="0" dirty="0">
                <a:solidFill>
                  <a:srgbClr val="211D1E"/>
                </a:solidFill>
              </a:rPr>
              <a:t>Target audiences: Primary care and community Parkinson’s disease teams </a:t>
            </a:r>
            <a:r>
              <a:rPr lang="en-US" sz="2400" b="0" i="0" u="none" strike="noStrike" baseline="0" dirty="0">
                <a:solidFill>
                  <a:srgbClr val="211D1E"/>
                </a:solidFill>
              </a:rPr>
              <a:t>	</a:t>
            </a:r>
          </a:p>
          <a:p>
            <a:pPr marL="0" indent="0">
              <a:lnSpc>
                <a:spcPct val="150000"/>
              </a:lnSpc>
              <a:spcBef>
                <a:spcPts val="600"/>
              </a:spcBef>
              <a:spcAft>
                <a:spcPts val="600"/>
              </a:spcAft>
              <a:buClr>
                <a:srgbClr val="DE00A4"/>
              </a:buClr>
              <a:buSzPct val="80000"/>
              <a:buNone/>
            </a:pPr>
            <a:endParaRPr lang="en-GB" sz="24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Recommendation 1</a:t>
            </a:r>
          </a:p>
        </p:txBody>
      </p:sp>
    </p:spTree>
    <p:extLst>
      <p:ext uri="{BB962C8B-B14F-4D97-AF65-F5344CB8AC3E}">
        <p14:creationId xmlns:p14="http://schemas.microsoft.com/office/powerpoint/2010/main" val="1334085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6141" y="2142635"/>
            <a:ext cx="7691718" cy="2886565"/>
          </a:xfrm>
        </p:spPr>
        <p:txBody>
          <a:bodyPr vert="horz" lIns="91440" tIns="45720" rIns="91440" bIns="45720" rtlCol="0">
            <a:normAutofit/>
          </a:bodyPr>
          <a:lstStyle/>
          <a:p>
            <a:pPr marL="0" indent="0" algn="just">
              <a:buNone/>
            </a:pPr>
            <a:r>
              <a:rPr lang="en-US" sz="2400" b="0" i="0" u="none" strike="noStrike" baseline="0" dirty="0">
                <a:solidFill>
                  <a:srgbClr val="211D1E"/>
                </a:solidFill>
              </a:rPr>
              <a:t>Notify the specialist Parkinson’s disease service (hospital and/or community) when a patient with Parkinson’s disease is admitted, if there is any indication that there has been a deterioration or progression of their clinical state. </a:t>
            </a:r>
            <a:endParaRPr lang="en-US" sz="2400" dirty="0">
              <a:solidFill>
                <a:srgbClr val="211D1E"/>
              </a:solidFill>
            </a:endParaRPr>
          </a:p>
          <a:p>
            <a:pPr marL="0" indent="0">
              <a:buNone/>
            </a:pPr>
            <a:endParaRPr lang="en-US" sz="2400" b="0" i="0" u="none" strike="noStrike" baseline="0" dirty="0">
              <a:solidFill>
                <a:srgbClr val="211D1E"/>
              </a:solidFill>
            </a:endParaRPr>
          </a:p>
          <a:p>
            <a:pPr marL="0" indent="0">
              <a:buNone/>
            </a:pPr>
            <a:r>
              <a:rPr lang="en-US" sz="2400" b="1" i="1" u="none" strike="noStrike" baseline="0" dirty="0">
                <a:solidFill>
                  <a:srgbClr val="211D1E"/>
                </a:solidFill>
              </a:rPr>
              <a:t>Target audiences: Healthcare professionals who see patients at admission, clinical and </a:t>
            </a:r>
            <a:r>
              <a:rPr lang="en-GB" sz="2400" b="1" i="1" u="none" strike="noStrike" baseline="0" dirty="0">
                <a:solidFill>
                  <a:srgbClr val="211D1E"/>
                </a:solidFill>
              </a:rPr>
              <a:t>medical directors </a:t>
            </a:r>
            <a:r>
              <a:rPr lang="en-GB" sz="1800" b="0" i="0" u="none" strike="noStrike" baseline="0" dirty="0">
                <a:solidFill>
                  <a:srgbClr val="211D1E"/>
                </a:solidFill>
                <a:latin typeface="Humanist 77 7 BT"/>
              </a:rPr>
              <a:t>	</a:t>
            </a:r>
          </a:p>
          <a:p>
            <a:pPr marL="0" indent="0">
              <a:lnSpc>
                <a:spcPct val="150000"/>
              </a:lnSpc>
              <a:spcBef>
                <a:spcPts val="600"/>
              </a:spcBef>
              <a:spcAft>
                <a:spcPts val="600"/>
              </a:spcAft>
              <a:buClr>
                <a:srgbClr val="DE00A4"/>
              </a:buClr>
              <a:buSzPct val="80000"/>
              <a:buNone/>
            </a:pPr>
            <a:endParaRPr lang="en-GB" sz="24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2</a:t>
            </a:r>
          </a:p>
        </p:txBody>
      </p:sp>
    </p:spTree>
    <p:extLst>
      <p:ext uri="{BB962C8B-B14F-4D97-AF65-F5344CB8AC3E}">
        <p14:creationId xmlns:p14="http://schemas.microsoft.com/office/powerpoint/2010/main" val="3232934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6141" y="1517904"/>
            <a:ext cx="7691718" cy="3621023"/>
          </a:xfrm>
        </p:spPr>
        <p:txBody>
          <a:bodyPr vert="horz" lIns="91440" tIns="45720" rIns="91440" bIns="45720" rtlCol="0">
            <a:normAutofit lnSpcReduction="10000"/>
          </a:bodyPr>
          <a:lstStyle/>
          <a:p>
            <a:pPr marL="0" indent="0">
              <a:buNone/>
            </a:pPr>
            <a:r>
              <a:rPr lang="en-US" sz="2400" b="0" i="0" u="none" strike="noStrike" baseline="0" dirty="0">
                <a:solidFill>
                  <a:srgbClr val="211D1E"/>
                </a:solidFill>
              </a:rPr>
              <a:t>Screen patients with Parkinson’s disease for swallowing difficulties at admission, irrespective of the reason for admission. This should include:</a:t>
            </a:r>
          </a:p>
          <a:p>
            <a:pPr marL="0" indent="0">
              <a:buNone/>
            </a:pPr>
            <a:r>
              <a:rPr lang="en-US" sz="2400" b="0" i="0" u="none" strike="noStrike" baseline="0" dirty="0">
                <a:solidFill>
                  <a:srgbClr val="211D1E"/>
                </a:solidFill>
              </a:rPr>
              <a:t>• Ability to swallow food, fluids and medication</a:t>
            </a:r>
          </a:p>
          <a:p>
            <a:pPr marL="0" indent="0">
              <a:buNone/>
            </a:pPr>
            <a:r>
              <a:rPr lang="en-US" sz="2400" b="0" i="0" u="none" strike="noStrike" baseline="0" dirty="0">
                <a:solidFill>
                  <a:srgbClr val="211D1E"/>
                </a:solidFill>
              </a:rPr>
              <a:t>• Control of saliva</a:t>
            </a:r>
          </a:p>
          <a:p>
            <a:pPr marL="0" indent="0">
              <a:buNone/>
            </a:pPr>
            <a:r>
              <a:rPr lang="en-US" sz="2400" b="0" i="0" u="none" strike="noStrike" baseline="0" dirty="0">
                <a:solidFill>
                  <a:srgbClr val="211D1E"/>
                </a:solidFill>
              </a:rPr>
              <a:t>• A history of pneumonia</a:t>
            </a:r>
          </a:p>
          <a:p>
            <a:pPr marL="0" indent="0">
              <a:buNone/>
            </a:pPr>
            <a:endParaRPr lang="en-US" sz="2400" b="0" i="0" u="none" strike="noStrike" baseline="0" dirty="0">
              <a:solidFill>
                <a:srgbClr val="211D1E"/>
              </a:solidFill>
            </a:endParaRPr>
          </a:p>
          <a:p>
            <a:pPr marL="0" indent="0">
              <a:buNone/>
            </a:pPr>
            <a:r>
              <a:rPr lang="en-US" sz="2400" b="1" i="1" u="none" strike="noStrike" baseline="0" dirty="0">
                <a:solidFill>
                  <a:srgbClr val="211D1E"/>
                </a:solidFill>
              </a:rPr>
              <a:t>Target audiences: Healthcare professionals who see patients at admission and clinical directors</a:t>
            </a:r>
            <a:endParaRPr lang="en-GB" sz="2400" b="1"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3</a:t>
            </a:r>
          </a:p>
        </p:txBody>
      </p:sp>
    </p:spTree>
    <p:extLst>
      <p:ext uri="{BB962C8B-B14F-4D97-AF65-F5344CB8AC3E}">
        <p14:creationId xmlns:p14="http://schemas.microsoft.com/office/powerpoint/2010/main" val="9810528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6141" y="1517904"/>
            <a:ext cx="7691718" cy="3621023"/>
          </a:xfrm>
        </p:spPr>
        <p:txBody>
          <a:bodyPr vert="horz" lIns="91440" tIns="45720" rIns="91440" bIns="45720" rtlCol="0">
            <a:normAutofit/>
          </a:bodyPr>
          <a:lstStyle/>
          <a:p>
            <a:pPr marL="0" indent="0">
              <a:buNone/>
            </a:pPr>
            <a:r>
              <a:rPr lang="en-US" sz="2400" i="0" u="none" strike="noStrike" baseline="0" dirty="0">
                <a:solidFill>
                  <a:srgbClr val="211D1E"/>
                </a:solidFill>
              </a:rPr>
              <a:t>Refer patients with Parkinson’s disease who have swallowing difficulties* (or who have problems with communication) to speech and language therapy.</a:t>
            </a:r>
          </a:p>
          <a:p>
            <a:pPr marL="0" indent="0">
              <a:buNone/>
            </a:pPr>
            <a:endParaRPr lang="en-US" sz="2400" i="0" u="none" strike="noStrike" baseline="0" dirty="0">
              <a:solidFill>
                <a:srgbClr val="211D1E"/>
              </a:solidFill>
            </a:endParaRPr>
          </a:p>
          <a:p>
            <a:pPr marL="0" indent="0">
              <a:buNone/>
            </a:pPr>
            <a:r>
              <a:rPr lang="en-US" sz="2400" b="1" i="1" u="none" strike="noStrike" baseline="0" dirty="0">
                <a:solidFill>
                  <a:srgbClr val="211D1E"/>
                </a:solidFill>
              </a:rPr>
              <a:t>Target audiences: Healthcare professionals who see patients throughout their admission and clinical directors</a:t>
            </a:r>
            <a:endParaRPr lang="en-GB" sz="2400" b="1"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4</a:t>
            </a:r>
          </a:p>
        </p:txBody>
      </p:sp>
    </p:spTree>
    <p:extLst>
      <p:ext uri="{BB962C8B-B14F-4D97-AF65-F5344CB8AC3E}">
        <p14:creationId xmlns:p14="http://schemas.microsoft.com/office/powerpoint/2010/main" val="830095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6141" y="1517904"/>
            <a:ext cx="7691718" cy="4279392"/>
          </a:xfrm>
        </p:spPr>
        <p:txBody>
          <a:bodyPr vert="horz" lIns="91440" tIns="45720" rIns="91440" bIns="45720" rtlCol="0">
            <a:normAutofit/>
          </a:bodyPr>
          <a:lstStyle/>
          <a:p>
            <a:pPr marL="0" indent="0" algn="just">
              <a:buNone/>
            </a:pPr>
            <a:r>
              <a:rPr lang="en-US" sz="2400" b="0" i="0" u="none" strike="noStrike" baseline="0" dirty="0">
                <a:solidFill>
                  <a:srgbClr val="211D1E"/>
                </a:solidFill>
              </a:rPr>
              <a:t>Ensure patients are able to take the medication they have been prescribed at, and throughout, their admission. If there are concerns about whether or not the patient can swallow safely consider other formulations of medication (e.g. liquid rather than a tablet) or ways of administering them.</a:t>
            </a:r>
          </a:p>
          <a:p>
            <a:pPr marL="0" indent="0">
              <a:buNone/>
            </a:pPr>
            <a:endParaRPr lang="en-US" sz="2400" b="0" i="0" u="none" strike="noStrike" baseline="0" dirty="0">
              <a:solidFill>
                <a:srgbClr val="211D1E"/>
              </a:solidFill>
            </a:endParaRPr>
          </a:p>
          <a:p>
            <a:pPr marL="0" indent="0">
              <a:buNone/>
            </a:pPr>
            <a:r>
              <a:rPr lang="en-US" sz="2400" b="1" i="1" u="none" strike="noStrike" baseline="0" dirty="0">
                <a:solidFill>
                  <a:srgbClr val="211D1E"/>
                </a:solidFill>
              </a:rPr>
              <a:t>Target audiences: Healthcare professionals who see patients at, and throughout, their admission, pharmacists, and clinical directors</a:t>
            </a:r>
            <a:endParaRPr lang="en-GB" sz="2400" b="1"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5</a:t>
            </a:r>
          </a:p>
        </p:txBody>
      </p:sp>
    </p:spTree>
    <p:extLst>
      <p:ext uri="{BB962C8B-B14F-4D97-AF65-F5344CB8AC3E}">
        <p14:creationId xmlns:p14="http://schemas.microsoft.com/office/powerpoint/2010/main" val="3202305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6141" y="1517904"/>
            <a:ext cx="7691718" cy="3621023"/>
          </a:xfrm>
        </p:spPr>
        <p:txBody>
          <a:bodyPr vert="horz" lIns="91440" tIns="45720" rIns="91440" bIns="45720" rtlCol="0">
            <a:normAutofit/>
          </a:bodyPr>
          <a:lstStyle/>
          <a:p>
            <a:pPr marL="0" indent="0" algn="just">
              <a:buNone/>
            </a:pPr>
            <a:r>
              <a:rPr lang="en-US" sz="2400" b="0" i="0" u="none" strike="noStrike" baseline="0" dirty="0">
                <a:solidFill>
                  <a:srgbClr val="211D1E"/>
                </a:solidFill>
              </a:rPr>
              <a:t>Ensure there is a hospital policy for the different ways of administering medication and the review of medications at the point of patient discharge. This includes the use of </a:t>
            </a:r>
            <a:r>
              <a:rPr lang="en-US" sz="2400" b="0" i="0" u="none" strike="noStrike" baseline="0" dirty="0" err="1">
                <a:solidFill>
                  <a:srgbClr val="211D1E"/>
                </a:solidFill>
              </a:rPr>
              <a:t>rotigotine</a:t>
            </a:r>
            <a:r>
              <a:rPr lang="en-US" sz="2400" b="0" i="0" u="none" strike="noStrike" baseline="0" dirty="0">
                <a:solidFill>
                  <a:srgbClr val="211D1E"/>
                </a:solidFill>
              </a:rPr>
              <a:t> patches.</a:t>
            </a:r>
          </a:p>
          <a:p>
            <a:pPr marL="0" indent="0">
              <a:buNone/>
            </a:pPr>
            <a:endParaRPr lang="en-US" sz="2400" b="0" i="0" u="none" strike="noStrike" baseline="0" dirty="0">
              <a:solidFill>
                <a:srgbClr val="211D1E"/>
              </a:solidFill>
            </a:endParaRPr>
          </a:p>
          <a:p>
            <a:pPr marL="0" indent="0">
              <a:buNone/>
            </a:pPr>
            <a:r>
              <a:rPr lang="en-US" sz="2400" b="1" i="1" u="none" strike="noStrike" baseline="0" dirty="0">
                <a:solidFill>
                  <a:srgbClr val="211D1E"/>
                </a:solidFill>
              </a:rPr>
              <a:t>Target audiences: Clinical directors, medical directors, hospital pharmacists, specialist Parkinson’s disease teams and quality improvement leads</a:t>
            </a:r>
            <a:endParaRPr lang="en-GB" sz="2400" b="1"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6</a:t>
            </a:r>
          </a:p>
        </p:txBody>
      </p:sp>
    </p:spTree>
    <p:extLst>
      <p:ext uri="{BB962C8B-B14F-4D97-AF65-F5344CB8AC3E}">
        <p14:creationId xmlns:p14="http://schemas.microsoft.com/office/powerpoint/2010/main" val="36960219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6141" y="1517904"/>
            <a:ext cx="7691718" cy="3621023"/>
          </a:xfrm>
        </p:spPr>
        <p:txBody>
          <a:bodyPr vert="horz" lIns="91440" tIns="45720" rIns="91440" bIns="45720" rtlCol="0">
            <a:normAutofit/>
          </a:bodyPr>
          <a:lstStyle/>
          <a:p>
            <a:pPr marL="0" indent="0">
              <a:buNone/>
            </a:pPr>
            <a:r>
              <a:rPr lang="en-US" sz="2400" b="0" i="0" u="none" strike="noStrike" baseline="0" dirty="0">
                <a:solidFill>
                  <a:srgbClr val="211D1E"/>
                </a:solidFill>
              </a:rPr>
              <a:t>Screen the nutritional status of patients admitted to hospital with Parkinson’s disease and act on the findings.</a:t>
            </a:r>
          </a:p>
          <a:p>
            <a:pPr marL="0" indent="0">
              <a:buNone/>
            </a:pPr>
            <a:endParaRPr lang="en-US" sz="2400" b="0" i="0" u="none" strike="noStrike" baseline="0" dirty="0">
              <a:solidFill>
                <a:srgbClr val="211D1E"/>
              </a:solidFill>
            </a:endParaRPr>
          </a:p>
          <a:p>
            <a:pPr marL="0" indent="0">
              <a:buNone/>
            </a:pPr>
            <a:r>
              <a:rPr lang="en-US" sz="2400" b="1" i="1" u="none" strike="noStrike" baseline="0" dirty="0">
                <a:solidFill>
                  <a:srgbClr val="211D1E"/>
                </a:solidFill>
              </a:rPr>
              <a:t>Target audiences: Clinical directors, dietitians, nutrition team members and healthcare professionals who see patients at, and throughout, their admission</a:t>
            </a:r>
            <a:endParaRPr lang="en-GB" sz="2400" b="1"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7</a:t>
            </a:r>
          </a:p>
        </p:txBody>
      </p:sp>
    </p:spTree>
    <p:extLst>
      <p:ext uri="{BB962C8B-B14F-4D97-AF65-F5344CB8AC3E}">
        <p14:creationId xmlns:p14="http://schemas.microsoft.com/office/powerpoint/2010/main" val="22672399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6141" y="1517904"/>
            <a:ext cx="7691718" cy="3621023"/>
          </a:xfrm>
        </p:spPr>
        <p:txBody>
          <a:bodyPr vert="horz" lIns="91440" tIns="45720" rIns="91440" bIns="45720" rtlCol="0">
            <a:normAutofit/>
          </a:bodyPr>
          <a:lstStyle/>
          <a:p>
            <a:pPr marL="0" indent="0" algn="just">
              <a:buNone/>
            </a:pPr>
            <a:r>
              <a:rPr lang="en-US" sz="2400" b="0" i="0" u="none" strike="noStrike" baseline="0" dirty="0">
                <a:solidFill>
                  <a:srgbClr val="211D1E"/>
                </a:solidFill>
              </a:rPr>
              <a:t>Involve speech and language therapists, pharmacists, dietitians and nutrition team members in any multidisciplinary (MDT) discussion of patients with Parkinson’s disease and swallowing difficulties.</a:t>
            </a:r>
          </a:p>
          <a:p>
            <a:pPr marL="0" indent="0">
              <a:buNone/>
            </a:pPr>
            <a:endParaRPr lang="en-US" sz="2400" b="0" i="0" u="none" strike="noStrike" baseline="0" dirty="0">
              <a:solidFill>
                <a:srgbClr val="211D1E"/>
              </a:solidFill>
            </a:endParaRPr>
          </a:p>
          <a:p>
            <a:pPr marL="0" indent="0">
              <a:buNone/>
            </a:pPr>
            <a:r>
              <a:rPr lang="en-US" sz="2400" b="1" i="1" u="none" strike="noStrike" baseline="0" dirty="0">
                <a:solidFill>
                  <a:srgbClr val="211D1E"/>
                </a:solidFill>
              </a:rPr>
              <a:t>Target audiences: Clinical directors, speech and language therapists, pharmacists, dietitians and nutrition team members</a:t>
            </a:r>
            <a:endParaRPr lang="en-GB" sz="2400" b="1" i="1" dirty="0"/>
          </a:p>
        </p:txBody>
      </p:sp>
      <p:sp>
        <p:nvSpPr>
          <p:cNvPr id="4" name="TextBox 3"/>
          <p:cNvSpPr txBox="1"/>
          <p:nvPr/>
        </p:nvSpPr>
        <p:spPr>
          <a:xfrm>
            <a:off x="0" y="-18288"/>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8</a:t>
            </a:r>
          </a:p>
        </p:txBody>
      </p:sp>
    </p:spTree>
    <p:extLst>
      <p:ext uri="{BB962C8B-B14F-4D97-AF65-F5344CB8AC3E}">
        <p14:creationId xmlns:p14="http://schemas.microsoft.com/office/powerpoint/2010/main" val="68695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29155"/>
            <a:ext cx="7886700" cy="5210388"/>
          </a:xfrm>
        </p:spPr>
        <p:txBody>
          <a:bodyPr>
            <a:normAutofit/>
          </a:bodyPr>
          <a:lstStyle/>
          <a:p>
            <a:pPr marL="0" indent="0">
              <a:lnSpc>
                <a:spcPct val="150000"/>
              </a:lnSpc>
              <a:buNone/>
            </a:pPr>
            <a:r>
              <a:rPr lang="en-GB" dirty="0"/>
              <a:t>A  review of </a:t>
            </a:r>
            <a:r>
              <a:rPr lang="en-US" dirty="0"/>
              <a:t>the quality of dysphagia care provided to patients with Parkinson’s disease aged over 16 years who were admitted to hospital when acutely unwell</a:t>
            </a:r>
          </a:p>
          <a:p>
            <a:pPr>
              <a:lnSpc>
                <a:spcPct val="150000"/>
              </a:lnSpc>
              <a:buFont typeface="Calibri" panose="020F0502020204030204" pitchFamily="34" charset="0"/>
              <a:buChar char="–"/>
            </a:pPr>
            <a:r>
              <a:rPr lang="en-GB" dirty="0"/>
              <a:t> Organisational questionnaire</a:t>
            </a:r>
          </a:p>
          <a:p>
            <a:pPr>
              <a:lnSpc>
                <a:spcPct val="150000"/>
              </a:lnSpc>
              <a:buFont typeface="Calibri" panose="020F0502020204030204" pitchFamily="34" charset="0"/>
              <a:buChar char="–"/>
            </a:pPr>
            <a:r>
              <a:rPr lang="en-GB" dirty="0"/>
              <a:t> Clinician questionnaire</a:t>
            </a:r>
          </a:p>
          <a:p>
            <a:pPr>
              <a:lnSpc>
                <a:spcPct val="150000"/>
              </a:lnSpc>
              <a:buFont typeface="Calibri" panose="020F0502020204030204" pitchFamily="34" charset="0"/>
              <a:buChar char="–"/>
            </a:pPr>
            <a:r>
              <a:rPr lang="en-GB" dirty="0"/>
              <a:t> Case note review</a:t>
            </a:r>
          </a:p>
          <a:p>
            <a:pPr>
              <a:lnSpc>
                <a:spcPct val="150000"/>
              </a:lnSpc>
              <a:buFont typeface="Calibri" panose="020F0502020204030204" pitchFamily="34" charset="0"/>
              <a:buChar char="–"/>
            </a:pPr>
            <a:r>
              <a:rPr lang="en-GB" dirty="0"/>
              <a:t> Patient/carer online survey</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The study</a:t>
            </a:r>
          </a:p>
        </p:txBody>
      </p:sp>
    </p:spTree>
    <p:extLst>
      <p:ext uri="{BB962C8B-B14F-4D97-AF65-F5344CB8AC3E}">
        <p14:creationId xmlns:p14="http://schemas.microsoft.com/office/powerpoint/2010/main" val="13402210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6141" y="1024128"/>
            <a:ext cx="7691718" cy="5376672"/>
          </a:xfrm>
        </p:spPr>
        <p:txBody>
          <a:bodyPr vert="horz" lIns="91440" tIns="45720" rIns="91440" bIns="45720" rtlCol="0">
            <a:normAutofit lnSpcReduction="10000"/>
          </a:bodyPr>
          <a:lstStyle/>
          <a:p>
            <a:pPr marL="0" indent="0">
              <a:lnSpc>
                <a:spcPct val="100000"/>
              </a:lnSpc>
              <a:buNone/>
            </a:pPr>
            <a:r>
              <a:rPr lang="en-US" sz="2400" b="0" i="0" u="none" strike="noStrike" baseline="0" dirty="0" err="1">
                <a:solidFill>
                  <a:srgbClr val="211D1E"/>
                </a:solidFill>
              </a:rPr>
              <a:t>Formalise</a:t>
            </a:r>
            <a:r>
              <a:rPr lang="en-US" sz="2400" b="0" i="0" u="none" strike="noStrike" baseline="0" dirty="0">
                <a:solidFill>
                  <a:srgbClr val="211D1E"/>
                </a:solidFill>
              </a:rPr>
              <a:t> pathways for the provision of modified texture diet and fluids to include input from:</a:t>
            </a:r>
          </a:p>
          <a:p>
            <a:pPr marL="0" indent="0">
              <a:buNone/>
            </a:pPr>
            <a:r>
              <a:rPr lang="en-US" sz="2400" b="0" i="0" u="none" strike="noStrike" baseline="0" dirty="0">
                <a:solidFill>
                  <a:srgbClr val="211D1E"/>
                </a:solidFill>
              </a:rPr>
              <a:t>	• Speech and language therapists</a:t>
            </a:r>
          </a:p>
          <a:p>
            <a:pPr marL="0" indent="0">
              <a:buNone/>
            </a:pPr>
            <a:r>
              <a:rPr lang="en-US" sz="2400" b="0" i="0" u="none" strike="noStrike" baseline="0" dirty="0">
                <a:solidFill>
                  <a:srgbClr val="211D1E"/>
                </a:solidFill>
              </a:rPr>
              <a:t>	• Pharmacists</a:t>
            </a:r>
          </a:p>
          <a:p>
            <a:pPr marL="0" indent="0">
              <a:buNone/>
            </a:pPr>
            <a:r>
              <a:rPr lang="en-US" sz="2400" b="0" i="0" u="none" strike="noStrike" baseline="0" dirty="0">
                <a:solidFill>
                  <a:srgbClr val="211D1E"/>
                </a:solidFill>
              </a:rPr>
              <a:t>	• Dietitians or other nutrition team members</a:t>
            </a:r>
          </a:p>
          <a:p>
            <a:pPr marL="0" indent="0">
              <a:buNone/>
            </a:pPr>
            <a:r>
              <a:rPr lang="en-US" sz="2400" b="0" i="0" u="none" strike="noStrike" baseline="0" dirty="0">
                <a:solidFill>
                  <a:srgbClr val="211D1E"/>
                </a:solidFill>
              </a:rPr>
              <a:t>	• Hospital housekeeping and catering services</a:t>
            </a:r>
          </a:p>
          <a:p>
            <a:pPr marL="0" indent="0">
              <a:buNone/>
            </a:pPr>
            <a:r>
              <a:rPr lang="en-US" sz="2400" b="0" i="0" u="none" strike="noStrike" baseline="0" dirty="0">
                <a:solidFill>
                  <a:srgbClr val="211D1E"/>
                </a:solidFill>
              </a:rPr>
              <a:t>	• Community care</a:t>
            </a:r>
          </a:p>
          <a:p>
            <a:pPr marL="0" indent="0">
              <a:buNone/>
            </a:pPr>
            <a:endParaRPr lang="en-US" sz="2400" b="0" i="0" u="none" strike="noStrike" baseline="0" dirty="0">
              <a:solidFill>
                <a:srgbClr val="211D1E"/>
              </a:solidFill>
            </a:endParaRPr>
          </a:p>
          <a:p>
            <a:pPr marL="0" indent="0">
              <a:buNone/>
            </a:pPr>
            <a:r>
              <a:rPr lang="en-US" sz="2400" b="1" i="1" u="none" strike="noStrike" baseline="0" dirty="0">
                <a:solidFill>
                  <a:srgbClr val="211D1E"/>
                </a:solidFill>
              </a:rPr>
              <a:t>Target audiences: Medical directors, clinical directors, clinical teams caring for patients with dysphagia. This includes speech and language therapists, pharmacists, dietitians, hospital housekeeping and catering services, community Parkinson’s disease teams and quality improvement leads</a:t>
            </a:r>
            <a:endParaRPr lang="en-GB" sz="2400" b="1"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9</a:t>
            </a:r>
          </a:p>
        </p:txBody>
      </p:sp>
    </p:spTree>
    <p:extLst>
      <p:ext uri="{BB962C8B-B14F-4D97-AF65-F5344CB8AC3E}">
        <p14:creationId xmlns:p14="http://schemas.microsoft.com/office/powerpoint/2010/main" val="16182495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6141" y="859536"/>
            <a:ext cx="7691718" cy="5687568"/>
          </a:xfrm>
        </p:spPr>
        <p:txBody>
          <a:bodyPr vert="horz" lIns="91440" tIns="45720" rIns="91440" bIns="45720" rtlCol="0">
            <a:normAutofit lnSpcReduction="10000"/>
          </a:bodyPr>
          <a:lstStyle/>
          <a:p>
            <a:pPr marL="0" indent="0" algn="just">
              <a:buNone/>
            </a:pPr>
            <a:r>
              <a:rPr lang="en-US" sz="2400" b="0" i="0" u="none" strike="noStrike" baseline="0" dirty="0">
                <a:solidFill>
                  <a:srgbClr val="211D1E"/>
                </a:solidFill>
              </a:rPr>
              <a:t>Ensure there is a hospital policy for ‘risk feeding’ which includes the assessment or re-assessment (if already undertaken at admission) of mental capacity regarding this decision. The policy should state that discussion </a:t>
            </a:r>
            <a:r>
              <a:rPr lang="en-GB" sz="2400" b="0" i="0" u="none" strike="noStrike" baseline="0" dirty="0">
                <a:solidFill>
                  <a:srgbClr val="211D1E"/>
                </a:solidFill>
              </a:rPr>
              <a:t>should involve: </a:t>
            </a:r>
          </a:p>
          <a:p>
            <a:pPr marL="0" indent="0">
              <a:buNone/>
            </a:pPr>
            <a:r>
              <a:rPr lang="en-GB" sz="2400" b="0" i="0" u="none" strike="noStrike" baseline="0" dirty="0">
                <a:solidFill>
                  <a:srgbClr val="211D1E"/>
                </a:solidFill>
              </a:rPr>
              <a:t>	• Patients </a:t>
            </a:r>
          </a:p>
          <a:p>
            <a:pPr marL="0" indent="0">
              <a:buNone/>
            </a:pPr>
            <a:r>
              <a:rPr lang="en-US" sz="2400" b="0" i="0" u="none" strike="noStrike" baseline="0" dirty="0">
                <a:solidFill>
                  <a:srgbClr val="211D1E"/>
                </a:solidFill>
              </a:rPr>
              <a:t>	• Family members and/or </a:t>
            </a:r>
            <a:r>
              <a:rPr lang="en-US" sz="2400" b="0" i="0" u="none" strike="noStrike" baseline="0" dirty="0" err="1">
                <a:solidFill>
                  <a:srgbClr val="211D1E"/>
                </a:solidFill>
              </a:rPr>
              <a:t>carers</a:t>
            </a:r>
            <a:endParaRPr lang="en-US" sz="2400" b="0" i="0" u="none" strike="noStrike" baseline="0" dirty="0">
              <a:solidFill>
                <a:srgbClr val="211D1E"/>
              </a:solidFill>
            </a:endParaRPr>
          </a:p>
          <a:p>
            <a:pPr marL="0" indent="0">
              <a:buNone/>
            </a:pPr>
            <a:r>
              <a:rPr lang="en-GB" sz="2400" b="0" i="0" u="none" strike="noStrike" baseline="0" dirty="0">
                <a:solidFill>
                  <a:srgbClr val="211D1E"/>
                </a:solidFill>
              </a:rPr>
              <a:t>	• Speech and language therapists</a:t>
            </a:r>
          </a:p>
          <a:p>
            <a:pPr marL="0" indent="0">
              <a:buNone/>
            </a:pPr>
            <a:r>
              <a:rPr lang="en-GB" sz="2400" b="0" i="0" u="none" strike="noStrike" baseline="0" dirty="0">
                <a:solidFill>
                  <a:srgbClr val="211D1E"/>
                </a:solidFill>
              </a:rPr>
              <a:t>	• Dietitians/nutrition team members</a:t>
            </a:r>
          </a:p>
          <a:p>
            <a:pPr marL="0" indent="0">
              <a:buNone/>
            </a:pPr>
            <a:r>
              <a:rPr lang="en-GB" sz="2400" b="0" i="0" u="none" strike="noStrike" baseline="0" dirty="0">
                <a:solidFill>
                  <a:srgbClr val="211D1E"/>
                </a:solidFill>
              </a:rPr>
              <a:t>	• Pharmacists</a:t>
            </a:r>
          </a:p>
          <a:p>
            <a:pPr marL="0" indent="0">
              <a:buNone/>
            </a:pPr>
            <a:endParaRPr lang="en-GB" sz="2400" b="0" i="0" u="none" strike="noStrike" baseline="0" dirty="0">
              <a:solidFill>
                <a:srgbClr val="211D1E"/>
              </a:solidFill>
            </a:endParaRPr>
          </a:p>
          <a:p>
            <a:pPr marL="0" indent="0">
              <a:buNone/>
            </a:pPr>
            <a:r>
              <a:rPr lang="en-US" sz="2400" b="1" i="1" u="none" strike="noStrike" baseline="0" dirty="0">
                <a:solidFill>
                  <a:srgbClr val="211D1E"/>
                </a:solidFill>
              </a:rPr>
              <a:t>Target audiences: Clinical directors, medical directors, speech and language therapists, pharmacists, dietitians and nutrition team members and quality improvement leads</a:t>
            </a:r>
            <a:r>
              <a:rPr lang="en-US" sz="2400" b="0" i="0" u="none" strike="noStrike" baseline="0" dirty="0">
                <a:solidFill>
                  <a:srgbClr val="211D1E"/>
                </a:solidFill>
              </a:rPr>
              <a:t>	</a:t>
            </a:r>
          </a:p>
          <a:p>
            <a:endParaRPr lang="en-US" sz="1800" b="0" i="0" u="none" strike="noStrike" baseline="0" dirty="0">
              <a:solidFill>
                <a:srgbClr val="211D1E"/>
              </a:solidFill>
              <a:latin typeface="Humanist 77 7 BT"/>
            </a:endParaRP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10</a:t>
            </a:r>
          </a:p>
        </p:txBody>
      </p:sp>
    </p:spTree>
    <p:extLst>
      <p:ext uri="{BB962C8B-B14F-4D97-AF65-F5344CB8AC3E}">
        <p14:creationId xmlns:p14="http://schemas.microsoft.com/office/powerpoint/2010/main" val="6935387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1168" y="731520"/>
            <a:ext cx="8814816" cy="5961888"/>
          </a:xfrm>
        </p:spPr>
        <p:txBody>
          <a:bodyPr vert="horz" lIns="91440" tIns="45720" rIns="91440" bIns="45720" rtlCol="0">
            <a:normAutofit fontScale="77500" lnSpcReduction="20000"/>
          </a:bodyPr>
          <a:lstStyle/>
          <a:p>
            <a:pPr marL="0" indent="0">
              <a:buNone/>
            </a:pPr>
            <a:r>
              <a:rPr lang="en-US" i="0" u="none" strike="noStrike" baseline="0" dirty="0">
                <a:solidFill>
                  <a:srgbClr val="211D1E"/>
                </a:solidFill>
              </a:rPr>
              <a:t>Provide written information at discharge on how to manage swallowing difficulties, including:</a:t>
            </a:r>
          </a:p>
          <a:p>
            <a:pPr marL="0" indent="0">
              <a:buNone/>
            </a:pPr>
            <a:r>
              <a:rPr lang="en-US" i="0" u="none" strike="noStrike" baseline="0" dirty="0">
                <a:solidFill>
                  <a:srgbClr val="211D1E"/>
                </a:solidFill>
              </a:rPr>
              <a:t>	• Swallow status</a:t>
            </a:r>
          </a:p>
          <a:p>
            <a:pPr marL="0" indent="0">
              <a:buNone/>
            </a:pPr>
            <a:r>
              <a:rPr lang="en-US" i="0" u="none" strike="noStrike" baseline="0" dirty="0">
                <a:solidFill>
                  <a:srgbClr val="211D1E"/>
                </a:solidFill>
              </a:rPr>
              <a:t>	• Ability to take oral medication</a:t>
            </a:r>
          </a:p>
          <a:p>
            <a:pPr marL="0" indent="0">
              <a:buNone/>
            </a:pPr>
            <a:r>
              <a:rPr lang="en-US" i="0" u="none" strike="noStrike" baseline="0" dirty="0">
                <a:solidFill>
                  <a:srgbClr val="211D1E"/>
                </a:solidFill>
              </a:rPr>
              <a:t>	• Changes to medication including any new ways of administering 	them</a:t>
            </a:r>
          </a:p>
          <a:p>
            <a:pPr marL="0" indent="0">
              <a:buNone/>
            </a:pPr>
            <a:r>
              <a:rPr lang="en-US" i="0" u="none" strike="noStrike" baseline="0" dirty="0">
                <a:solidFill>
                  <a:srgbClr val="211D1E"/>
                </a:solidFill>
              </a:rPr>
              <a:t>	• Nutrition screening tool score and care plan including any 	texture 	modifications to food and/or fluids</a:t>
            </a:r>
          </a:p>
          <a:p>
            <a:pPr marL="0" indent="0">
              <a:buNone/>
            </a:pPr>
            <a:r>
              <a:rPr lang="en-US" i="0" u="none" strike="noStrike" baseline="0" dirty="0">
                <a:solidFill>
                  <a:srgbClr val="211D1E"/>
                </a:solidFill>
              </a:rPr>
              <a:t>	• Positioning</a:t>
            </a:r>
          </a:p>
          <a:p>
            <a:pPr marL="0" indent="0">
              <a:buNone/>
            </a:pPr>
            <a:r>
              <a:rPr lang="en-US" i="0" u="none" strike="noStrike" baseline="0" dirty="0">
                <a:solidFill>
                  <a:srgbClr val="211D1E"/>
                </a:solidFill>
              </a:rPr>
              <a:t>	• Level of dysphagia risk in the community</a:t>
            </a:r>
          </a:p>
          <a:p>
            <a:pPr marL="0" indent="0">
              <a:buNone/>
            </a:pPr>
            <a:r>
              <a:rPr lang="en-US" i="0" u="none" strike="noStrike" baseline="0" dirty="0">
                <a:solidFill>
                  <a:srgbClr val="211D1E"/>
                </a:solidFill>
              </a:rPr>
              <a:t>To:</a:t>
            </a:r>
          </a:p>
          <a:p>
            <a:pPr marL="0" indent="0">
              <a:buNone/>
            </a:pPr>
            <a:r>
              <a:rPr lang="en-US" i="0" u="none" strike="noStrike" baseline="0" dirty="0">
                <a:solidFill>
                  <a:srgbClr val="211D1E"/>
                </a:solidFill>
              </a:rPr>
              <a:t>	• The patient</a:t>
            </a:r>
          </a:p>
          <a:p>
            <a:pPr marL="0" indent="0">
              <a:buNone/>
            </a:pPr>
            <a:r>
              <a:rPr lang="en-US" i="0" u="none" strike="noStrike" baseline="0" dirty="0">
                <a:solidFill>
                  <a:srgbClr val="211D1E"/>
                </a:solidFill>
              </a:rPr>
              <a:t>	• Family members and/or </a:t>
            </a:r>
            <a:r>
              <a:rPr lang="en-US" i="0" u="none" strike="noStrike" baseline="0" dirty="0" err="1">
                <a:solidFill>
                  <a:srgbClr val="211D1E"/>
                </a:solidFill>
              </a:rPr>
              <a:t>carers</a:t>
            </a:r>
            <a:endParaRPr lang="en-US" i="0" u="none" strike="noStrike" baseline="0" dirty="0">
              <a:solidFill>
                <a:srgbClr val="211D1E"/>
              </a:solidFill>
            </a:endParaRPr>
          </a:p>
          <a:p>
            <a:pPr marL="0" indent="0">
              <a:buNone/>
            </a:pPr>
            <a:r>
              <a:rPr lang="en-US" i="0" u="none" strike="noStrike" baseline="0" dirty="0">
                <a:solidFill>
                  <a:srgbClr val="211D1E"/>
                </a:solidFill>
              </a:rPr>
              <a:t>	• Community healthcare professionals (e.g. GP, community </a:t>
            </a:r>
            <a:r>
              <a:rPr lang="en-US" dirty="0">
                <a:solidFill>
                  <a:srgbClr val="211D1E"/>
                </a:solidFill>
              </a:rPr>
              <a:t>PD</a:t>
            </a:r>
            <a:r>
              <a:rPr lang="en-US" i="0" u="none" strike="noStrike" baseline="0" dirty="0">
                <a:solidFill>
                  <a:srgbClr val="211D1E"/>
                </a:solidFill>
              </a:rPr>
              <a:t> 	team, community pharmacist, care home staff)</a:t>
            </a:r>
          </a:p>
          <a:p>
            <a:pPr marL="0" indent="0">
              <a:buNone/>
            </a:pPr>
            <a:endParaRPr lang="en-US" sz="2400" i="0" u="none" strike="noStrike" baseline="0" dirty="0">
              <a:solidFill>
                <a:srgbClr val="211D1E"/>
              </a:solidFill>
            </a:endParaRPr>
          </a:p>
          <a:p>
            <a:pPr marL="0" indent="0">
              <a:buNone/>
            </a:pPr>
            <a:r>
              <a:rPr lang="en-US" sz="2400" b="1" i="1" u="none" strike="noStrike" baseline="0" dirty="0">
                <a:solidFill>
                  <a:srgbClr val="211D1E"/>
                </a:solidFill>
              </a:rPr>
              <a:t>Target audiences: Clinical directors, healthcare professionals who see patients throughout their admission, quality improvement leads</a:t>
            </a:r>
            <a:endParaRPr lang="en-GB" sz="2400" b="1"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11</a:t>
            </a:r>
          </a:p>
        </p:txBody>
      </p:sp>
    </p:spTree>
    <p:extLst>
      <p:ext uri="{BB962C8B-B14F-4D97-AF65-F5344CB8AC3E}">
        <p14:creationId xmlns:p14="http://schemas.microsoft.com/office/powerpoint/2010/main" val="28455488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45459"/>
          </a:xfrm>
          <a:solidFill>
            <a:srgbClr val="FE612A"/>
          </a:solidFill>
        </p:spPr>
        <p:txBody>
          <a:bodyPr>
            <a:noAutofit/>
          </a:bodyPr>
          <a:lstStyle/>
          <a:p>
            <a:r>
              <a:rPr lang="en-GB" sz="3200" dirty="0">
                <a:solidFill>
                  <a:schemeClr val="bg1"/>
                </a:solidFill>
                <a:latin typeface="Calibri" panose="020F0502020204030204" pitchFamily="34" charset="0"/>
              </a:rPr>
              <a:t>Discussion</a:t>
            </a:r>
          </a:p>
        </p:txBody>
      </p:sp>
      <p:sp>
        <p:nvSpPr>
          <p:cNvPr id="3" name="Content Placeholder 2"/>
          <p:cNvSpPr>
            <a:spLocks noGrp="1"/>
          </p:cNvSpPr>
          <p:nvPr>
            <p:ph idx="1"/>
          </p:nvPr>
        </p:nvSpPr>
        <p:spPr>
          <a:xfrm>
            <a:off x="628650" y="1212979"/>
            <a:ext cx="7886700" cy="5057191"/>
          </a:xfrm>
        </p:spPr>
        <p:txBody>
          <a:bodyPr>
            <a:normAutofit/>
          </a:bodyPr>
          <a:lstStyle/>
          <a:p>
            <a:r>
              <a:rPr lang="en-GB" sz="2400" i="1" dirty="0"/>
              <a:t>Are all patients admitted with PD screened for dysphagia at admission?</a:t>
            </a:r>
          </a:p>
          <a:p>
            <a:r>
              <a:rPr lang="en-GB" sz="2400" i="1" dirty="0"/>
              <a:t>Are patients with swallowing difficulties referred to SLT?</a:t>
            </a:r>
          </a:p>
          <a:p>
            <a:r>
              <a:rPr lang="en-GB" sz="2400" i="1" dirty="0"/>
              <a:t>Is the patient’s ability to take their medicine monitored at and throughout admission?</a:t>
            </a:r>
          </a:p>
          <a:p>
            <a:r>
              <a:rPr lang="en-GB" sz="2400" i="1" dirty="0"/>
              <a:t>Which specialties are involved with MDT discussions for patients with PD and swallowing difficulties?</a:t>
            </a:r>
          </a:p>
          <a:p>
            <a:r>
              <a:rPr lang="en-GB" sz="2400" i="1" dirty="0"/>
              <a:t>Are pathways for the provision of modified texture diet and fluids formalised?</a:t>
            </a:r>
          </a:p>
          <a:p>
            <a:r>
              <a:rPr lang="en-GB" sz="2400" i="1" dirty="0"/>
              <a:t>Is written information on how to manage swallowing difficulties provided at discharge?</a:t>
            </a:r>
          </a:p>
          <a:p>
            <a:endParaRPr lang="en-GB" dirty="0"/>
          </a:p>
          <a:p>
            <a:pPr marL="0" indent="0">
              <a:buNone/>
            </a:pPr>
            <a:endParaRPr lang="en-GB" dirty="0"/>
          </a:p>
        </p:txBody>
      </p:sp>
    </p:spTree>
    <p:extLst>
      <p:ext uri="{BB962C8B-B14F-4D97-AF65-F5344CB8AC3E}">
        <p14:creationId xmlns:p14="http://schemas.microsoft.com/office/powerpoint/2010/main" val="33852904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13361"/>
            <a:ext cx="7886700" cy="1325563"/>
          </a:xfrm>
          <a:solidFill>
            <a:srgbClr val="FE612A"/>
          </a:solidFill>
        </p:spPr>
        <p:txBody>
          <a:bodyPr/>
          <a:lstStyle/>
          <a:p>
            <a:pPr algn="ctr"/>
            <a:r>
              <a:rPr lang="en-GB" b="1" dirty="0">
                <a:solidFill>
                  <a:schemeClr val="bg1"/>
                </a:solidFill>
              </a:rPr>
              <a:t>Hard to Swallow?</a:t>
            </a:r>
          </a:p>
        </p:txBody>
      </p:sp>
      <p:sp>
        <p:nvSpPr>
          <p:cNvPr id="3" name="Content Placeholder 2"/>
          <p:cNvSpPr>
            <a:spLocks noGrp="1"/>
          </p:cNvSpPr>
          <p:nvPr>
            <p:ph idx="1"/>
          </p:nvPr>
        </p:nvSpPr>
        <p:spPr>
          <a:xfrm>
            <a:off x="628650" y="2635624"/>
            <a:ext cx="7886700" cy="2259106"/>
          </a:xfrm>
        </p:spPr>
        <p:txBody>
          <a:bodyPr>
            <a:normAutofit/>
          </a:bodyPr>
          <a:lstStyle/>
          <a:p>
            <a:pPr marL="0" indent="0" algn="ctr">
              <a:buNone/>
            </a:pPr>
            <a:r>
              <a:rPr lang="en-GB" sz="3200" dirty="0"/>
              <a:t>Full report, summary and implementation tools are be found at</a:t>
            </a:r>
          </a:p>
          <a:p>
            <a:pPr marL="0" indent="0" algn="ctr">
              <a:buNone/>
            </a:pPr>
            <a:endParaRPr lang="en-GB" sz="3200" dirty="0"/>
          </a:p>
          <a:p>
            <a:pPr marL="0" indent="0" algn="ctr">
              <a:buNone/>
            </a:pPr>
            <a:r>
              <a:rPr lang="en-GB" u="sng" dirty="0">
                <a:solidFill>
                  <a:srgbClr val="0563C1"/>
                </a:solidFill>
                <a:effectLst/>
                <a:latin typeface="Calibri" panose="020F0502020204030204" pitchFamily="34" charset="0"/>
                <a:ea typeface="Calibri" panose="020F0502020204030204" pitchFamily="34" charset="0"/>
                <a:hlinkClick r:id="rId3"/>
              </a:rPr>
              <a:t>https://www.ncepod.org.uk/2021dysphagia.html</a:t>
            </a:r>
            <a:endParaRPr lang="en-GB" sz="4400" dirty="0"/>
          </a:p>
        </p:txBody>
      </p:sp>
    </p:spTree>
    <p:extLst>
      <p:ext uri="{BB962C8B-B14F-4D97-AF65-F5344CB8AC3E}">
        <p14:creationId xmlns:p14="http://schemas.microsoft.com/office/powerpoint/2010/main" val="1207531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273" y="1028700"/>
            <a:ext cx="8565503" cy="4786313"/>
          </a:xfrm>
        </p:spPr>
        <p:txBody>
          <a:bodyPr>
            <a:normAutofit/>
          </a:bodyPr>
          <a:lstStyle/>
          <a:p>
            <a:pPr>
              <a:lnSpc>
                <a:spcPct val="150000"/>
              </a:lnSpc>
            </a:pPr>
            <a:r>
              <a:rPr lang="en-US" sz="2400" b="0" i="0" u="none" strike="noStrike" baseline="0" dirty="0">
                <a:solidFill>
                  <a:srgbClr val="211D1E"/>
                </a:solidFill>
              </a:rPr>
              <a:t>Adult patients aged 16 and over with PD who were acutely unwell and admitted to hospital between 7th January and 3rd March 2019. </a:t>
            </a:r>
          </a:p>
          <a:p>
            <a:pPr>
              <a:lnSpc>
                <a:spcPct val="150000"/>
              </a:lnSpc>
            </a:pPr>
            <a:r>
              <a:rPr lang="en-US" dirty="0">
                <a:solidFill>
                  <a:srgbClr val="211D1E"/>
                </a:solidFill>
              </a:rPr>
              <a:t>Exclusions</a:t>
            </a:r>
          </a:p>
          <a:p>
            <a:pPr lvl="1"/>
            <a:r>
              <a:rPr lang="en-US" sz="2000" b="0" i="0" u="none" strike="noStrike" baseline="0" dirty="0">
                <a:solidFill>
                  <a:srgbClr val="211D1E"/>
                </a:solidFill>
              </a:rPr>
              <a:t>Patients admitted as a day case, as not enough data would be available for a review </a:t>
            </a:r>
          </a:p>
          <a:p>
            <a:pPr lvl="1"/>
            <a:r>
              <a:rPr lang="en-US" sz="2000" b="0" i="0" u="none" strike="noStrike" baseline="0" dirty="0">
                <a:solidFill>
                  <a:srgbClr val="211D1E"/>
                </a:solidFill>
              </a:rPr>
              <a:t>• Patients who were admitted to Level 3 (ICU/ITU) critical care, as they may have been intubated </a:t>
            </a:r>
          </a:p>
          <a:p>
            <a:pPr lvl="1"/>
            <a:r>
              <a:rPr lang="en-US" sz="2000" b="0" i="0" u="none" strike="noStrike" baseline="0" dirty="0">
                <a:solidFill>
                  <a:srgbClr val="211D1E"/>
                </a:solidFill>
              </a:rPr>
              <a:t>• Patients who were admitted to independent hospitals, as this group of patients were unlikely to be acutely unwell </a:t>
            </a:r>
            <a:endParaRPr lang="en-GB" sz="36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Study population</a:t>
            </a:r>
          </a:p>
        </p:txBody>
      </p:sp>
    </p:spTree>
    <p:extLst>
      <p:ext uri="{BB962C8B-B14F-4D97-AF65-F5344CB8AC3E}">
        <p14:creationId xmlns:p14="http://schemas.microsoft.com/office/powerpoint/2010/main" val="2370835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Study sample</a:t>
            </a:r>
          </a:p>
        </p:txBody>
      </p:sp>
      <p:pic>
        <p:nvPicPr>
          <p:cNvPr id="3" name="Picture 2">
            <a:extLst>
              <a:ext uri="{FF2B5EF4-FFF2-40B4-BE49-F238E27FC236}">
                <a16:creationId xmlns:a16="http://schemas.microsoft.com/office/drawing/2014/main" id="{9DD24D31-CEF0-4979-9E3A-469BC5D668A1}"/>
              </a:ext>
            </a:extLst>
          </p:cNvPr>
          <p:cNvPicPr>
            <a:picLocks noChangeAspect="1"/>
          </p:cNvPicPr>
          <p:nvPr/>
        </p:nvPicPr>
        <p:blipFill rotWithShape="1">
          <a:blip r:embed="rId3"/>
          <a:srcRect l="4459" t="2908" r="3108" b="2292"/>
          <a:stretch/>
        </p:blipFill>
        <p:spPr>
          <a:xfrm>
            <a:off x="234778" y="902044"/>
            <a:ext cx="8452022" cy="5350476"/>
          </a:xfrm>
          <a:prstGeom prst="rect">
            <a:avLst/>
          </a:prstGeom>
        </p:spPr>
      </p:pic>
    </p:spTree>
    <p:extLst>
      <p:ext uri="{BB962C8B-B14F-4D97-AF65-F5344CB8AC3E}">
        <p14:creationId xmlns:p14="http://schemas.microsoft.com/office/powerpoint/2010/main" val="1708225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Overall assessment of dysphagia care</a:t>
            </a:r>
          </a:p>
        </p:txBody>
      </p:sp>
      <p:sp>
        <p:nvSpPr>
          <p:cNvPr id="6" name="TextBox 5">
            <a:extLst>
              <a:ext uri="{FF2B5EF4-FFF2-40B4-BE49-F238E27FC236}">
                <a16:creationId xmlns:a16="http://schemas.microsoft.com/office/drawing/2014/main" id="{609DBEBA-BD96-4671-AFE2-47C29A9558B0}"/>
              </a:ext>
            </a:extLst>
          </p:cNvPr>
          <p:cNvSpPr txBox="1"/>
          <p:nvPr/>
        </p:nvSpPr>
        <p:spPr>
          <a:xfrm>
            <a:off x="1663370" y="5650993"/>
            <a:ext cx="7480630" cy="646331"/>
          </a:xfrm>
          <a:prstGeom prst="rect">
            <a:avLst/>
          </a:prstGeom>
          <a:noFill/>
        </p:spPr>
        <p:txBody>
          <a:bodyPr wrap="square" rtlCol="0">
            <a:spAutoFit/>
          </a:bodyPr>
          <a:lstStyle/>
          <a:p>
            <a:r>
              <a:rPr lang="en-US" sz="1200" b="1" i="0" u="none" strike="noStrike" baseline="0" dirty="0">
                <a:solidFill>
                  <a:srgbClr val="211D1E"/>
                </a:solidFill>
              </a:rPr>
              <a:t>Figure 11.1 Assessment of the overall dysphagia care the patient received </a:t>
            </a:r>
            <a:endParaRPr lang="en-US" sz="1200" b="0" i="0" u="none" strike="noStrike" baseline="0" dirty="0">
              <a:solidFill>
                <a:srgbClr val="211D1E"/>
              </a:solidFill>
            </a:endParaRPr>
          </a:p>
          <a:p>
            <a:r>
              <a:rPr lang="en-GB" sz="1200" b="1" i="0" u="none" strike="noStrike" baseline="0" dirty="0">
                <a:solidFill>
                  <a:srgbClr val="211D1E"/>
                </a:solidFill>
              </a:rPr>
              <a:t>during the admission </a:t>
            </a:r>
            <a:endParaRPr lang="en-GB" sz="1200" b="0" i="0" u="none" strike="noStrike" baseline="0" dirty="0">
              <a:solidFill>
                <a:srgbClr val="211D1E"/>
              </a:solidFill>
            </a:endParaRPr>
          </a:p>
          <a:p>
            <a:r>
              <a:rPr lang="en-GB" sz="1200" b="0" i="1" u="none" strike="noStrike" baseline="0" dirty="0">
                <a:solidFill>
                  <a:srgbClr val="211D1E"/>
                </a:solidFill>
              </a:rPr>
              <a:t>Case reviewer data </a:t>
            </a:r>
            <a:endParaRPr lang="en-GB" sz="1000" dirty="0"/>
          </a:p>
        </p:txBody>
      </p:sp>
      <p:pic>
        <p:nvPicPr>
          <p:cNvPr id="8" name="Picture 7">
            <a:extLst>
              <a:ext uri="{FF2B5EF4-FFF2-40B4-BE49-F238E27FC236}">
                <a16:creationId xmlns:a16="http://schemas.microsoft.com/office/drawing/2014/main" id="{CF4950B1-2F3F-4726-A0E8-178BACFABA6A}"/>
              </a:ext>
            </a:extLst>
          </p:cNvPr>
          <p:cNvPicPr>
            <a:picLocks noChangeAspect="1"/>
          </p:cNvPicPr>
          <p:nvPr/>
        </p:nvPicPr>
        <p:blipFill>
          <a:blip r:embed="rId3"/>
          <a:stretch>
            <a:fillRect/>
          </a:stretch>
        </p:blipFill>
        <p:spPr>
          <a:xfrm>
            <a:off x="380637" y="1668627"/>
            <a:ext cx="8382726" cy="3520745"/>
          </a:xfrm>
          <a:prstGeom prst="rect">
            <a:avLst/>
          </a:prstGeom>
        </p:spPr>
      </p:pic>
    </p:spTree>
    <p:extLst>
      <p:ext uri="{BB962C8B-B14F-4D97-AF65-F5344CB8AC3E}">
        <p14:creationId xmlns:p14="http://schemas.microsoft.com/office/powerpoint/2010/main" val="1839445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Overall assessment of care</a:t>
            </a:r>
          </a:p>
        </p:txBody>
      </p:sp>
      <p:pic>
        <p:nvPicPr>
          <p:cNvPr id="4" name="Picture 3">
            <a:extLst>
              <a:ext uri="{FF2B5EF4-FFF2-40B4-BE49-F238E27FC236}">
                <a16:creationId xmlns:a16="http://schemas.microsoft.com/office/drawing/2014/main" id="{B8D7C204-C4F5-42D7-8375-9C6146153D13}"/>
              </a:ext>
            </a:extLst>
          </p:cNvPr>
          <p:cNvPicPr>
            <a:picLocks noChangeAspect="1"/>
          </p:cNvPicPr>
          <p:nvPr/>
        </p:nvPicPr>
        <p:blipFill>
          <a:blip r:embed="rId3"/>
          <a:stretch>
            <a:fillRect/>
          </a:stretch>
        </p:blipFill>
        <p:spPr>
          <a:xfrm>
            <a:off x="429348" y="883223"/>
            <a:ext cx="7882967" cy="4767770"/>
          </a:xfrm>
          <a:prstGeom prst="rect">
            <a:avLst/>
          </a:prstGeom>
        </p:spPr>
      </p:pic>
      <p:sp>
        <p:nvSpPr>
          <p:cNvPr id="6" name="TextBox 5">
            <a:extLst>
              <a:ext uri="{FF2B5EF4-FFF2-40B4-BE49-F238E27FC236}">
                <a16:creationId xmlns:a16="http://schemas.microsoft.com/office/drawing/2014/main" id="{609DBEBA-BD96-4671-AFE2-47C29A9558B0}"/>
              </a:ext>
            </a:extLst>
          </p:cNvPr>
          <p:cNvSpPr txBox="1"/>
          <p:nvPr/>
        </p:nvSpPr>
        <p:spPr>
          <a:xfrm>
            <a:off x="1663370" y="5650993"/>
            <a:ext cx="6127318" cy="461665"/>
          </a:xfrm>
          <a:prstGeom prst="rect">
            <a:avLst/>
          </a:prstGeom>
          <a:noFill/>
        </p:spPr>
        <p:txBody>
          <a:bodyPr wrap="square" rtlCol="0">
            <a:spAutoFit/>
          </a:bodyPr>
          <a:lstStyle/>
          <a:p>
            <a:r>
              <a:rPr lang="en-US" sz="1200" b="1" i="0" u="none" strike="noStrike" baseline="0" dirty="0">
                <a:solidFill>
                  <a:srgbClr val="211D1E"/>
                </a:solidFill>
              </a:rPr>
              <a:t>Figure 11.2 Assessment of the overall quality of care the patient received </a:t>
            </a:r>
            <a:r>
              <a:rPr lang="en-GB" sz="1200" b="1" i="0" u="none" strike="noStrike" baseline="0" dirty="0">
                <a:solidFill>
                  <a:srgbClr val="211D1E"/>
                </a:solidFill>
              </a:rPr>
              <a:t>while in hospital </a:t>
            </a:r>
            <a:endParaRPr lang="en-GB" sz="1200" b="0" i="0" u="none" strike="noStrike" baseline="0" dirty="0">
              <a:solidFill>
                <a:srgbClr val="211D1E"/>
              </a:solidFill>
            </a:endParaRPr>
          </a:p>
          <a:p>
            <a:r>
              <a:rPr lang="en-GB" sz="1200" b="0" i="1" u="none" strike="noStrike" baseline="0" dirty="0">
                <a:solidFill>
                  <a:srgbClr val="211D1E"/>
                </a:solidFill>
              </a:rPr>
              <a:t>Case reviewer data </a:t>
            </a:r>
            <a:endParaRPr lang="en-GB" sz="1200" dirty="0"/>
          </a:p>
        </p:txBody>
      </p:sp>
    </p:spTree>
    <p:extLst>
      <p:ext uri="{BB962C8B-B14F-4D97-AF65-F5344CB8AC3E}">
        <p14:creationId xmlns:p14="http://schemas.microsoft.com/office/powerpoint/2010/main" val="100132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261873"/>
            <a:ext cx="8076438" cy="1335024"/>
          </a:xfrm>
        </p:spPr>
        <p:txBody>
          <a:bodyPr>
            <a:normAutofit/>
          </a:bodyPr>
          <a:lstStyle/>
          <a:p>
            <a:pPr marL="0" indent="0">
              <a:buNone/>
            </a:pPr>
            <a:r>
              <a:rPr lang="en-US" b="1" i="1" dirty="0"/>
              <a:t>Document the swallow status of all patients with Parkinson’s disease at the point of referral to hospital.</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Key messages (1)</a:t>
            </a:r>
          </a:p>
        </p:txBody>
      </p:sp>
      <p:sp>
        <p:nvSpPr>
          <p:cNvPr id="2" name="TextBox 1">
            <a:extLst>
              <a:ext uri="{FF2B5EF4-FFF2-40B4-BE49-F238E27FC236}">
                <a16:creationId xmlns:a16="http://schemas.microsoft.com/office/drawing/2014/main" id="{D325B8ED-7675-46DA-A313-3ECBE940A75E}"/>
              </a:ext>
            </a:extLst>
          </p:cNvPr>
          <p:cNvSpPr txBox="1"/>
          <p:nvPr/>
        </p:nvSpPr>
        <p:spPr>
          <a:xfrm>
            <a:off x="628650" y="2828835"/>
            <a:ext cx="7886700" cy="2805063"/>
          </a:xfrm>
          <a:prstGeom prst="rect">
            <a:avLst/>
          </a:prstGeom>
          <a:noFill/>
        </p:spPr>
        <p:txBody>
          <a:bodyPr wrap="square" rtlCol="0">
            <a:spAutoFit/>
          </a:bodyPr>
          <a:lstStyle/>
          <a:p>
            <a:pPr marL="0" indent="0" algn="just">
              <a:lnSpc>
                <a:spcPct val="150000"/>
              </a:lnSpc>
              <a:buNone/>
            </a:pPr>
            <a:r>
              <a:rPr lang="en-US" sz="2400" dirty="0"/>
              <a:t>Since dysphagia can occur at every stage of PD it is important to assess and communicate its presence in a referral letter. Information relating to dysphagia was not available in the referral letter of 20/79 patients who were known to have dysphagia at the point of referral.</a:t>
            </a:r>
            <a:endParaRPr lang="en-GB" sz="2400" dirty="0"/>
          </a:p>
        </p:txBody>
      </p:sp>
    </p:spTree>
    <p:extLst>
      <p:ext uri="{BB962C8B-B14F-4D97-AF65-F5344CB8AC3E}">
        <p14:creationId xmlns:p14="http://schemas.microsoft.com/office/powerpoint/2010/main" val="3417492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261873"/>
            <a:ext cx="8076438" cy="1335024"/>
          </a:xfrm>
        </p:spPr>
        <p:txBody>
          <a:bodyPr>
            <a:normAutofit/>
          </a:bodyPr>
          <a:lstStyle/>
          <a:p>
            <a:pPr marL="0" indent="0">
              <a:buNone/>
            </a:pPr>
            <a:r>
              <a:rPr lang="en-US" b="1" i="1" dirty="0"/>
              <a:t>Screen patients with PD for swallowing difficulties at admission </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Key messages (2)</a:t>
            </a:r>
          </a:p>
        </p:txBody>
      </p:sp>
      <p:sp>
        <p:nvSpPr>
          <p:cNvPr id="2" name="TextBox 1">
            <a:extLst>
              <a:ext uri="{FF2B5EF4-FFF2-40B4-BE49-F238E27FC236}">
                <a16:creationId xmlns:a16="http://schemas.microsoft.com/office/drawing/2014/main" id="{D325B8ED-7675-46DA-A313-3ECBE940A75E}"/>
              </a:ext>
            </a:extLst>
          </p:cNvPr>
          <p:cNvSpPr txBox="1"/>
          <p:nvPr/>
        </p:nvSpPr>
        <p:spPr>
          <a:xfrm>
            <a:off x="628650" y="2596897"/>
            <a:ext cx="7886700" cy="2805063"/>
          </a:xfrm>
          <a:prstGeom prst="rect">
            <a:avLst/>
          </a:prstGeom>
          <a:noFill/>
        </p:spPr>
        <p:txBody>
          <a:bodyPr wrap="square" rtlCol="0">
            <a:spAutoFit/>
          </a:bodyPr>
          <a:lstStyle/>
          <a:p>
            <a:pPr marL="0" indent="0" algn="just">
              <a:lnSpc>
                <a:spcPct val="150000"/>
              </a:lnSpc>
              <a:buNone/>
            </a:pPr>
            <a:r>
              <a:rPr lang="en-US" sz="2400" dirty="0"/>
              <a:t>Patients admitted to hospital may have swallowing difficulties, not recorded as ‘dysphagia’. Other indicators should be considered, such as the patient’s ability to swallow food, fluids or medication, whether they have control of saliva or have a history of pneumonia. </a:t>
            </a:r>
          </a:p>
        </p:txBody>
      </p:sp>
    </p:spTree>
    <p:extLst>
      <p:ext uri="{BB962C8B-B14F-4D97-AF65-F5344CB8AC3E}">
        <p14:creationId xmlns:p14="http://schemas.microsoft.com/office/powerpoint/2010/main" val="4252617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781" y="804673"/>
            <a:ext cx="8076438" cy="1335024"/>
          </a:xfrm>
        </p:spPr>
        <p:txBody>
          <a:bodyPr>
            <a:normAutofit/>
          </a:bodyPr>
          <a:lstStyle/>
          <a:p>
            <a:pPr marL="0" indent="0">
              <a:buNone/>
            </a:pPr>
            <a:r>
              <a:rPr lang="en-US" b="1" i="1" dirty="0"/>
              <a:t>Refer patients with PD who have swallowing difficulties (or who have problems with communication) to speech and language therapy </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a:solidFill>
                  <a:schemeClr val="bg1"/>
                </a:solidFill>
              </a:rPr>
              <a:t>Key messages (3)</a:t>
            </a:r>
          </a:p>
        </p:txBody>
      </p:sp>
      <p:sp>
        <p:nvSpPr>
          <p:cNvPr id="2" name="TextBox 1">
            <a:extLst>
              <a:ext uri="{FF2B5EF4-FFF2-40B4-BE49-F238E27FC236}">
                <a16:creationId xmlns:a16="http://schemas.microsoft.com/office/drawing/2014/main" id="{D325B8ED-7675-46DA-A313-3ECBE940A75E}"/>
              </a:ext>
            </a:extLst>
          </p:cNvPr>
          <p:cNvSpPr txBox="1"/>
          <p:nvPr/>
        </p:nvSpPr>
        <p:spPr>
          <a:xfrm>
            <a:off x="628650" y="2359595"/>
            <a:ext cx="7886700" cy="3913059"/>
          </a:xfrm>
          <a:prstGeom prst="rect">
            <a:avLst/>
          </a:prstGeom>
          <a:noFill/>
        </p:spPr>
        <p:txBody>
          <a:bodyPr wrap="square" rtlCol="0">
            <a:spAutoFit/>
          </a:bodyPr>
          <a:lstStyle/>
          <a:p>
            <a:pPr marL="0" indent="0" algn="just">
              <a:lnSpc>
                <a:spcPct val="150000"/>
              </a:lnSpc>
              <a:buNone/>
            </a:pPr>
            <a:r>
              <a:rPr lang="en-US" sz="2400" dirty="0"/>
              <a:t>Early input, as needed, from speech and language therapy (SLT) is fundamental to improving swallowing difficulties and communication for many patients with dysphagia. In this study referral to SLT was made following a swallowing screen on arrival for 51/209 (24.4%) patients and case reviewers were of the opinion that a further 36/132 (27.3%) patients should have been referred. </a:t>
            </a:r>
          </a:p>
        </p:txBody>
      </p:sp>
    </p:spTree>
    <p:extLst>
      <p:ext uri="{BB962C8B-B14F-4D97-AF65-F5344CB8AC3E}">
        <p14:creationId xmlns:p14="http://schemas.microsoft.com/office/powerpoint/2010/main" val="179928643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ncipal recs slides template" id="{CB8BDE20-EA9F-48C0-BCF7-295D17BAEA15}" vid="{7620A22F-C2F8-4A2E-89E9-8650385E8B4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Principal recs slides template</Template>
  <TotalTime>351</TotalTime>
  <Words>2346</Words>
  <Application>Microsoft Office PowerPoint</Application>
  <PresentationFormat>On-screen Show (4:3)</PresentationFormat>
  <Paragraphs>197</Paragraphs>
  <Slides>24</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Humanist 77 7 BT</vt:lpstr>
      <vt:lpstr>Office Theme</vt:lpstr>
      <vt:lpstr>Hard to Swallow?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Discussion</vt:lpstr>
      <vt:lpstr>Hard to Swallow?</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Hard to Swallow? </dc:title>
  <dc:creator>D'Marieanne Koomson</dc:creator>
  <cp:lastModifiedBy>D'Marieanne Koomson</cp:lastModifiedBy>
  <cp:revision>11</cp:revision>
  <cp:lastPrinted>2018-08-13T16:26:21Z</cp:lastPrinted>
  <dcterms:created xsi:type="dcterms:W3CDTF">2021-07-06T12:21:56Z</dcterms:created>
  <dcterms:modified xsi:type="dcterms:W3CDTF">2021-07-29T10:28:16Z</dcterms:modified>
</cp:coreProperties>
</file>